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2" r:id="rId7"/>
    <p:sldId id="281" r:id="rId8"/>
    <p:sldId id="263" r:id="rId9"/>
    <p:sldId id="264" r:id="rId10"/>
    <p:sldId id="265" r:id="rId11"/>
    <p:sldId id="283" r:id="rId12"/>
    <p:sldId id="266" r:id="rId13"/>
    <p:sldId id="267" r:id="rId14"/>
    <p:sldId id="272" r:id="rId15"/>
    <p:sldId id="268" r:id="rId16"/>
    <p:sldId id="270" r:id="rId17"/>
    <p:sldId id="271" r:id="rId18"/>
    <p:sldId id="280" r:id="rId19"/>
    <p:sldId id="273" r:id="rId20"/>
    <p:sldId id="274" r:id="rId21"/>
    <p:sldId id="275" r:id="rId22"/>
    <p:sldId id="276" r:id="rId23"/>
    <p:sldId id="277" r:id="rId24"/>
    <p:sldId id="279" r:id="rId25"/>
    <p:sldId id="278" r:id="rId26"/>
    <p:sldId id="28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C0C0C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86" autoAdjust="0"/>
    <p:restoredTop sz="94717" autoAdjust="0"/>
  </p:normalViewPr>
  <p:slideViewPr>
    <p:cSldViewPr>
      <p:cViewPr varScale="1">
        <p:scale>
          <a:sx n="99" d="100"/>
          <a:sy n="99" d="100"/>
        </p:scale>
        <p:origin x="-2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>
                <a:solidFill>
                  <a:schemeClr val="bg1"/>
                </a:solidFill>
              </a:defRPr>
            </a:pP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Постоянно проживающее население в разрезе поселений на 01</a:t>
            </a:r>
            <a:r>
              <a:rPr lang="ru-RU" sz="1600" baseline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января 2020 года, человек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5.9076769247861621E-2"/>
          <c:y val="5.1546391752577324E-2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количество</c:v>
                </c:pt>
              </c:strCache>
            </c:strRef>
          </c:tx>
          <c:explosion val="23"/>
          <c:dLbls>
            <c:showVal val="1"/>
            <c:showLeaderLines val="1"/>
          </c:dLbls>
          <c:cat>
            <c:strRef>
              <c:f>'Лист1'!$A$2:$A$8</c:f>
              <c:strCache>
                <c:ptCount val="7"/>
                <c:pt idx="0">
                  <c:v>Пряжинское городское поселение</c:v>
                </c:pt>
                <c:pt idx="1">
                  <c:v>Ведлозерское сельское поселение</c:v>
                </c:pt>
                <c:pt idx="2">
                  <c:v>Крошнозерское сельское поселение</c:v>
                </c:pt>
                <c:pt idx="3">
                  <c:v>Матросское сельское поселение</c:v>
                </c:pt>
                <c:pt idx="4">
                  <c:v>Святозерское сельское поселение</c:v>
                </c:pt>
                <c:pt idx="5">
                  <c:v>Чалнинское сельское поселение</c:v>
                </c:pt>
                <c:pt idx="6">
                  <c:v>Эссойльское сельское поселение</c:v>
                </c:pt>
              </c:strCache>
            </c:strRef>
          </c:cat>
          <c:val>
            <c:numRef>
              <c:f>'Лист1'!$B$2:$B$8</c:f>
              <c:numCache>
                <c:formatCode>General</c:formatCode>
                <c:ptCount val="7"/>
                <c:pt idx="0">
                  <c:v>3529</c:v>
                </c:pt>
                <c:pt idx="1">
                  <c:v>1319</c:v>
                </c:pt>
                <c:pt idx="2">
                  <c:v>311</c:v>
                </c:pt>
                <c:pt idx="3">
                  <c:v>1698</c:v>
                </c:pt>
                <c:pt idx="4">
                  <c:v>658</c:v>
                </c:pt>
                <c:pt idx="5">
                  <c:v>3303</c:v>
                </c:pt>
                <c:pt idx="6">
                  <c:v>3321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5262312124049926"/>
          <c:y val="0.29983277863463104"/>
          <c:w val="0.30454433634358086"/>
          <c:h val="0.62095299943177262"/>
        </c:manualLayout>
      </c:layout>
      <c:txPr>
        <a:bodyPr/>
        <a:lstStyle/>
        <a:p>
          <a:pPr>
            <a:defRPr sz="11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>
        <c:manualLayout>
          <c:layoutTarget val="inner"/>
          <c:xMode val="edge"/>
          <c:yMode val="edge"/>
          <c:x val="6.9086311019633501E-2"/>
          <c:y val="0.12471507728200672"/>
          <c:w val="0.52546569976625013"/>
          <c:h val="0.76834762321376682"/>
        </c:manualLayout>
      </c:layout>
      <c:pie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Столбец1</c:v>
                </c:pt>
              </c:strCache>
            </c:strRef>
          </c:tx>
          <c:explosion val="1"/>
          <c:dLbls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'Лист1'!$A$2:$A$6</c:f>
              <c:strCache>
                <c:ptCount val="5"/>
                <c:pt idx="0">
                  <c:v>налоговые поступления</c:v>
                </c:pt>
                <c:pt idx="1">
                  <c:v>доходы от использования имущества</c:v>
                </c:pt>
                <c:pt idx="2">
                  <c:v>доходы от продажи материальных и нематериальных активов</c:v>
                </c:pt>
                <c:pt idx="3">
                  <c:v>доходы от продажи земельных участков</c:v>
                </c:pt>
                <c:pt idx="4">
                  <c:v>поступления от других бюджетов бюджетной системы Российской Федерации</c:v>
                </c:pt>
              </c:strCache>
            </c:strRef>
          </c:cat>
          <c:val>
            <c:numRef>
              <c:f>'Лист1'!$B$2:$B$6</c:f>
              <c:numCache>
                <c:formatCode>General</c:formatCode>
                <c:ptCount val="5"/>
                <c:pt idx="0">
                  <c:v>99662142.540000007</c:v>
                </c:pt>
                <c:pt idx="1">
                  <c:v>13159318.41</c:v>
                </c:pt>
                <c:pt idx="2">
                  <c:v>4812892.79</c:v>
                </c:pt>
                <c:pt idx="3">
                  <c:v>3372276.21</c:v>
                </c:pt>
                <c:pt idx="4">
                  <c:v>572486999.13</c:v>
                </c:pt>
              </c:numCache>
            </c:numRef>
          </c:val>
        </c:ser>
        <c:dLbls>
          <c:showPercent val="1"/>
        </c:dLbls>
        <c:firstSliceAng val="0"/>
      </c:pieChart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'Лист1'!$B$1</c:f>
              <c:strCache>
                <c:ptCount val="1"/>
                <c:pt idx="0">
                  <c:v>Ряд 1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3.4452824046443493E-3"/>
                  <c:y val="4.2756192072934733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'Лист1'!$A$2:$A$8</c:f>
              <c:strCache>
                <c:ptCount val="7"/>
                <c:pt idx="0">
                  <c:v>на 01.01.2015</c:v>
                </c:pt>
                <c:pt idx="1">
                  <c:v>на 01.01.2016</c:v>
                </c:pt>
                <c:pt idx="2">
                  <c:v>на 01.01.2017</c:v>
                </c:pt>
                <c:pt idx="3">
                  <c:v>на 01.01.2018</c:v>
                </c:pt>
                <c:pt idx="4">
                  <c:v>на 01.01.2019</c:v>
                </c:pt>
                <c:pt idx="5">
                  <c:v>на 01.01.2020</c:v>
                </c:pt>
                <c:pt idx="6">
                  <c:v>на 01.11.2020</c:v>
                </c:pt>
              </c:strCache>
            </c:strRef>
          </c:cat>
          <c:val>
            <c:numRef>
              <c:f>'Лист1'!$B$2:$B$8</c:f>
              <c:numCache>
                <c:formatCode>0.00</c:formatCode>
                <c:ptCount val="7"/>
                <c:pt idx="0">
                  <c:v>14.5</c:v>
                </c:pt>
                <c:pt idx="1">
                  <c:v>14.5</c:v>
                </c:pt>
                <c:pt idx="2">
                  <c:v>14.3</c:v>
                </c:pt>
                <c:pt idx="3">
                  <c:v>14.2</c:v>
                </c:pt>
                <c:pt idx="4">
                  <c:v>14.2</c:v>
                </c:pt>
                <c:pt idx="5">
                  <c:v>14.1</c:v>
                </c:pt>
              </c:numCache>
            </c:numRef>
          </c:val>
        </c:ser>
        <c:ser>
          <c:idx val="1"/>
          <c:order val="1"/>
          <c:tx>
            <c:strRef>
              <c:f>'Лист1'!$C$1</c:f>
              <c:strCache>
                <c:ptCount val="1"/>
                <c:pt idx="0">
                  <c:v>Столбец1</c:v>
                </c:pt>
              </c:strCache>
            </c:strRef>
          </c:tx>
          <c:marker>
            <c:symbol val="none"/>
          </c:marker>
          <c:cat>
            <c:strRef>
              <c:f>'Лист1'!$A$2:$A$8</c:f>
              <c:strCache>
                <c:ptCount val="7"/>
                <c:pt idx="0">
                  <c:v>на 01.01.2015</c:v>
                </c:pt>
                <c:pt idx="1">
                  <c:v>на 01.01.2016</c:v>
                </c:pt>
                <c:pt idx="2">
                  <c:v>на 01.01.2017</c:v>
                </c:pt>
                <c:pt idx="3">
                  <c:v>на 01.01.2018</c:v>
                </c:pt>
                <c:pt idx="4">
                  <c:v>на 01.01.2019</c:v>
                </c:pt>
                <c:pt idx="5">
                  <c:v>на 01.01.2020</c:v>
                </c:pt>
                <c:pt idx="6">
                  <c:v>на 01.11.2020</c:v>
                </c:pt>
              </c:strCache>
            </c:strRef>
          </c:cat>
          <c:val>
            <c:numRef>
              <c:f>'Лист1'!$C$2:$C$8</c:f>
              <c:numCache>
                <c:formatCode>General</c:formatCode>
                <c:ptCount val="7"/>
              </c:numCache>
            </c:numRef>
          </c:val>
        </c:ser>
        <c:ser>
          <c:idx val="2"/>
          <c:order val="2"/>
          <c:tx>
            <c:strRef>
              <c:f>'Лист1'!$D$1</c:f>
              <c:strCache>
                <c:ptCount val="1"/>
                <c:pt idx="0">
                  <c:v>Столбец2</c:v>
                </c:pt>
              </c:strCache>
            </c:strRef>
          </c:tx>
          <c:marker>
            <c:symbol val="none"/>
          </c:marker>
          <c:cat>
            <c:strRef>
              <c:f>'Лист1'!$A$2:$A$8</c:f>
              <c:strCache>
                <c:ptCount val="7"/>
                <c:pt idx="0">
                  <c:v>на 01.01.2015</c:v>
                </c:pt>
                <c:pt idx="1">
                  <c:v>на 01.01.2016</c:v>
                </c:pt>
                <c:pt idx="2">
                  <c:v>на 01.01.2017</c:v>
                </c:pt>
                <c:pt idx="3">
                  <c:v>на 01.01.2018</c:v>
                </c:pt>
                <c:pt idx="4">
                  <c:v>на 01.01.2019</c:v>
                </c:pt>
                <c:pt idx="5">
                  <c:v>на 01.01.2020</c:v>
                </c:pt>
                <c:pt idx="6">
                  <c:v>на 01.11.2020</c:v>
                </c:pt>
              </c:strCache>
            </c:strRef>
          </c:cat>
          <c:val>
            <c:numRef>
              <c:f>'Лист1'!$D$2:$D$8</c:f>
            </c:numRef>
          </c:val>
        </c:ser>
        <c:dLbls>
          <c:showVal val="1"/>
        </c:dLbls>
        <c:marker val="1"/>
        <c:axId val="84285696"/>
        <c:axId val="84295680"/>
      </c:lineChart>
      <c:catAx>
        <c:axId val="84285696"/>
        <c:scaling>
          <c:orientation val="minMax"/>
        </c:scaling>
        <c:axPos val="b"/>
        <c:majorTickMark val="none"/>
        <c:tickLblPos val="nextTo"/>
        <c:spPr>
          <a:ln>
            <a:solidFill>
              <a:schemeClr val="bg2">
                <a:lumMod val="75000"/>
              </a:schemeClr>
            </a:solidFill>
          </a:ln>
        </c:spPr>
        <c:txPr>
          <a:bodyPr/>
          <a:lstStyle/>
          <a:p>
            <a:pPr>
              <a:defRPr sz="11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4295680"/>
        <c:crosses val="autoZero"/>
        <c:auto val="1"/>
        <c:lblAlgn val="ctr"/>
        <c:lblOffset val="100"/>
      </c:catAx>
      <c:valAx>
        <c:axId val="84295680"/>
        <c:scaling>
          <c:orientation val="minMax"/>
        </c:scaling>
        <c:delete val="1"/>
        <c:axPos val="l"/>
        <c:numFmt formatCode="0.00" sourceLinked="1"/>
        <c:majorTickMark val="none"/>
        <c:tickLblPos val="none"/>
        <c:crossAx val="84285696"/>
        <c:crosses val="autoZero"/>
        <c:crossBetween val="between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4"/>
  <c:chart>
    <c:autoTitleDeleted val="1"/>
    <c:view3D>
      <c:rotX val="75"/>
      <c:perspective val="30"/>
    </c:view3D>
    <c:plotArea>
      <c:layout/>
      <c:pie3D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60000"/>
                    <a:satMod val="160000"/>
                  </a:schemeClr>
                </a:gs>
                <a:gs pos="46000">
                  <a:schemeClr val="accent1">
                    <a:tint val="86000"/>
                    <a:satMod val="160000"/>
                  </a:schemeClr>
                </a:gs>
                <a:gs pos="100000">
                  <a:schemeClr val="accent1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 fov="0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  <a:contourClr>
                <a:schemeClr val="accent1"/>
              </a:contourClr>
            </a:sp3d>
          </c:spPr>
          <c:explosion val="12"/>
          <c:dPt>
            <c:idx val="1"/>
            <c:explosion val="7"/>
          </c:dPt>
          <c:dPt>
            <c:idx val="2"/>
            <c:explosion val="10"/>
          </c:dPt>
          <c:dLbls>
            <c:dLbl>
              <c:idx val="0"/>
              <c:layout>
                <c:manualLayout>
                  <c:x val="1.7099951857201053E-3"/>
                  <c:y val="0.34189904825389772"/>
                </c:manualLayout>
              </c:layout>
              <c:showCatName val="1"/>
              <c:showPercent val="1"/>
            </c:dLbl>
            <c:dLbl>
              <c:idx val="1"/>
              <c:layout>
                <c:manualLayout>
                  <c:x val="-9.1646112450249548E-2"/>
                  <c:y val="-6.3038134651705394E-2"/>
                </c:manualLayout>
              </c:layout>
              <c:tx>
                <c:rich>
                  <a:bodyPr/>
                  <a:lstStyle/>
                  <a:p>
                    <a:r>
                      <a:rPr lang="ru-RU" sz="1100" dirty="0" smtClean="0"/>
                      <a:t>М</a:t>
                    </a:r>
                    <a:r>
                      <a:rPr lang="ru-RU" dirty="0" smtClean="0"/>
                      <a:t>оложе </a:t>
                    </a:r>
                    <a:r>
                      <a:rPr lang="ru-RU" dirty="0"/>
                      <a:t>трудоспособного возраста
19%</a:t>
                    </a:r>
                  </a:p>
                </c:rich>
              </c:tx>
              <c:showCatName val="1"/>
              <c:showPercent val="1"/>
            </c:dLbl>
            <c:dLbl>
              <c:idx val="2"/>
              <c:layout>
                <c:manualLayout>
                  <c:x val="-1.3425139942181303E-2"/>
                  <c:y val="4.9420434766507433E-2"/>
                </c:manualLayout>
              </c:layout>
              <c:tx>
                <c:rich>
                  <a:bodyPr/>
                  <a:lstStyle/>
                  <a:p>
                    <a:r>
                      <a:rPr lang="ru-RU" sz="1100" dirty="0" smtClean="0"/>
                      <a:t>С</a:t>
                    </a:r>
                    <a:r>
                      <a:rPr lang="ru-RU" dirty="0" smtClean="0"/>
                      <a:t>тарше </a:t>
                    </a:r>
                    <a:r>
                      <a:rPr lang="ru-RU" dirty="0"/>
                      <a:t>трудоспособного возраста
32%</a:t>
                    </a:r>
                  </a:p>
                </c:rich>
              </c:tx>
              <c:showCatName val="1"/>
              <c:showPercent val="1"/>
            </c:dLbl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'Лист1'!$A$2:$A$5</c:f>
              <c:strCache>
                <c:ptCount val="3"/>
                <c:pt idx="0">
                  <c:v>Трудоспособное население</c:v>
                </c:pt>
                <c:pt idx="1">
                  <c:v>моложе трудоспособного возраста</c:v>
                </c:pt>
                <c:pt idx="2">
                  <c:v>старше трудоспособного возраста</c:v>
                </c:pt>
              </c:strCache>
            </c:strRef>
          </c:cat>
          <c:val>
            <c:numRef>
              <c:f>'Лист1'!$B$2:$B$5</c:f>
              <c:numCache>
                <c:formatCode>General</c:formatCode>
                <c:ptCount val="4"/>
                <c:pt idx="0">
                  <c:v>6982</c:v>
                </c:pt>
                <c:pt idx="1">
                  <c:v>2641</c:v>
                </c:pt>
                <c:pt idx="2">
                  <c:v>4516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spPr>
    <a:noFill/>
    <a:effectLst>
      <a:innerShdw>
        <a:prstClr val="black">
          <a:alpha val="50000"/>
        </a:prstClr>
      </a:innerShdw>
    </a:effectLst>
    <a:scene3d>
      <a:camera prst="orthographicFront"/>
      <a:lightRig rig="threePt" dir="t"/>
    </a:scene3d>
    <a:sp3d/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'Лист1'!$B$1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'Лист1'!$A$2:$A$3</c:f>
              <c:strCache>
                <c:ptCount val="2"/>
                <c:pt idx="0">
                  <c:v>Среднесписочная численность работников</c:v>
                </c:pt>
                <c:pt idx="1">
                  <c:v>Численность наемных работников МСП</c:v>
                </c:pt>
              </c:strCache>
            </c:strRef>
          </c:cat>
          <c:val>
            <c:numRef>
              <c:f>'Лист1'!$B$2:$B$3</c:f>
              <c:numCache>
                <c:formatCode>General</c:formatCode>
                <c:ptCount val="2"/>
                <c:pt idx="0">
                  <c:v>3261</c:v>
                </c:pt>
                <c:pt idx="1">
                  <c:v>1200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/>
      <c:txPr>
        <a:bodyPr/>
        <a:lstStyle/>
        <a:p>
          <a:pPr>
            <a:defRPr sz="1400" b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plotArea>
      <c:layout/>
      <c:barChart>
        <c:barDir val="col"/>
        <c:grouping val="clustered"/>
        <c:ser>
          <c:idx val="0"/>
          <c:order val="0"/>
          <c:tx>
            <c:strRef>
              <c:f>'Лист1'!$B$1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'Лист1'!$A$2:$A$5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'Лист1'!$B$2:$B$5</c:f>
              <c:numCache>
                <c:formatCode>General</c:formatCode>
                <c:ptCount val="4"/>
                <c:pt idx="0">
                  <c:v>94</c:v>
                </c:pt>
                <c:pt idx="1">
                  <c:v>98</c:v>
                </c:pt>
                <c:pt idx="2">
                  <c:v>105</c:v>
                </c:pt>
                <c:pt idx="3">
                  <c:v>69</c:v>
                </c:pt>
              </c:numCache>
            </c:numRef>
          </c:val>
        </c:ser>
        <c:ser>
          <c:idx val="1"/>
          <c:order val="1"/>
          <c:tx>
            <c:strRef>
              <c:f>'Лист1'!$C$1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'Лист1'!$A$2:$A$5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'Лист1'!$C$2:$C$5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'Лист1'!$D$1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'Лист1'!$A$2:$A$5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'Лист1'!$D$2:$D$5</c:f>
              <c:numCache>
                <c:formatCode>General</c:formatCode>
                <c:ptCount val="4"/>
              </c:numCache>
            </c:numRef>
          </c:val>
        </c:ser>
        <c:axId val="90329856"/>
        <c:axId val="90331392"/>
      </c:barChart>
      <c:catAx>
        <c:axId val="90329856"/>
        <c:scaling>
          <c:orientation val="minMax"/>
        </c:scaling>
        <c:axPos val="b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0331392"/>
        <c:crosses val="autoZero"/>
        <c:auto val="1"/>
        <c:lblAlgn val="ctr"/>
        <c:lblOffset val="100"/>
      </c:catAx>
      <c:valAx>
        <c:axId val="903313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0329856"/>
        <c:crosses val="autoZero"/>
        <c:crossBetween val="between"/>
      </c:valAx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cked"/>
        <c:ser>
          <c:idx val="0"/>
          <c:order val="0"/>
          <c:tx>
            <c:strRef>
              <c:f>'Лист1'!$B$1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'Лист1'!$A$2:$A$10</c:f>
              <c:strCache>
                <c:ptCount val="9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  <c:pt idx="5">
                  <c:v>2017 год</c:v>
                </c:pt>
                <c:pt idx="6">
                  <c:v>2018 год</c:v>
                </c:pt>
                <c:pt idx="7">
                  <c:v>2019 год</c:v>
                </c:pt>
                <c:pt idx="8">
                  <c:v>2020 год</c:v>
                </c:pt>
              </c:strCache>
            </c:strRef>
          </c:cat>
          <c:val>
            <c:numRef>
              <c:f>'Лист1'!$B$2:$B$10</c:f>
              <c:numCache>
                <c:formatCode>General</c:formatCode>
                <c:ptCount val="9"/>
                <c:pt idx="0">
                  <c:v>21418.7</c:v>
                </c:pt>
                <c:pt idx="1">
                  <c:v>24547.5</c:v>
                </c:pt>
                <c:pt idx="2">
                  <c:v>26740.400000000001</c:v>
                </c:pt>
                <c:pt idx="3">
                  <c:v>28468.6</c:v>
                </c:pt>
                <c:pt idx="4">
                  <c:v>30562.3</c:v>
                </c:pt>
                <c:pt idx="5">
                  <c:v>32873.199999999997</c:v>
                </c:pt>
                <c:pt idx="6">
                  <c:v>42072.4</c:v>
                </c:pt>
                <c:pt idx="7">
                  <c:v>44361.9</c:v>
                </c:pt>
                <c:pt idx="8">
                  <c:v>48075.5</c:v>
                </c:pt>
              </c:numCache>
            </c:numRef>
          </c:val>
        </c:ser>
        <c:ser>
          <c:idx val="1"/>
          <c:order val="1"/>
          <c:tx>
            <c:strRef>
              <c:f>'Лист1'!$C$1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'Лист1'!$A$2:$A$10</c:f>
              <c:strCache>
                <c:ptCount val="9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  <c:pt idx="5">
                  <c:v>2017 год</c:v>
                </c:pt>
                <c:pt idx="6">
                  <c:v>2018 год</c:v>
                </c:pt>
                <c:pt idx="7">
                  <c:v>2019 год</c:v>
                </c:pt>
                <c:pt idx="8">
                  <c:v>2020 год</c:v>
                </c:pt>
              </c:strCache>
            </c:strRef>
          </c:cat>
          <c:val>
            <c:numRef>
              <c:f>'Лист1'!$C$2:$C$10</c:f>
              <c:numCache>
                <c:formatCode>General</c:formatCode>
                <c:ptCount val="9"/>
              </c:numCache>
            </c:numRef>
          </c:val>
        </c:ser>
        <c:ser>
          <c:idx val="2"/>
          <c:order val="2"/>
          <c:tx>
            <c:strRef>
              <c:f>'Лист1'!$D$1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25400" cap="flat" cmpd="sng" algn="ctr">
              <a:solidFill>
                <a:schemeClr val="accent6"/>
              </a:solidFill>
              <a:prstDash val="solid"/>
            </a:ln>
            <a:effectLst/>
          </c:spPr>
          <c:marker>
            <c:spPr>
              <a:solidFill>
                <a:schemeClr val="lt1"/>
              </a:solidFill>
              <a:ln w="25400" cap="flat" cmpd="sng" algn="ctr">
                <a:solidFill>
                  <a:schemeClr val="accent6"/>
                </a:solidFill>
                <a:prstDash val="solid"/>
              </a:ln>
              <a:effectLst/>
            </c:spPr>
          </c:marker>
          <c:cat>
            <c:strRef>
              <c:f>'Лист1'!$A$2:$A$10</c:f>
              <c:strCache>
                <c:ptCount val="9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  <c:pt idx="5">
                  <c:v>2017 год</c:v>
                </c:pt>
                <c:pt idx="6">
                  <c:v>2018 год</c:v>
                </c:pt>
                <c:pt idx="7">
                  <c:v>2019 год</c:v>
                </c:pt>
                <c:pt idx="8">
                  <c:v>2020 год</c:v>
                </c:pt>
              </c:strCache>
            </c:strRef>
          </c:cat>
          <c:val>
            <c:numRef>
              <c:f>'Лист1'!$D$2:$D$10</c:f>
              <c:numCache>
                <c:formatCode>General</c:formatCode>
                <c:ptCount val="9"/>
              </c:numCache>
            </c:numRef>
          </c:val>
        </c:ser>
        <c:dropLines/>
        <c:marker val="1"/>
        <c:axId val="91224320"/>
        <c:axId val="91230208"/>
      </c:lineChart>
      <c:catAx>
        <c:axId val="9122432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230208"/>
        <c:crosses val="autoZero"/>
        <c:auto val="1"/>
        <c:lblAlgn val="ctr"/>
        <c:lblOffset val="100"/>
      </c:catAx>
      <c:valAx>
        <c:axId val="91230208"/>
        <c:scaling>
          <c:orientation val="minMax"/>
        </c:scaling>
        <c:axPos val="l"/>
        <c:majorGridlines>
          <c:spPr>
            <a:ln w="25400" cap="flat" cmpd="sng" algn="ctr">
              <a:solidFill>
                <a:schemeClr val="dk1"/>
              </a:solidFill>
              <a:prstDash val="solid"/>
            </a:ln>
            <a:effectLst>
              <a:outerShdw blurRad="63500" dist="25400" dir="14700000" algn="t" rotWithShape="0">
                <a:srgbClr val="000000">
                  <a:alpha val="50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224320"/>
        <c:crosses val="autoZero"/>
        <c:crossBetween val="between"/>
      </c:valAx>
      <c:spPr>
        <a:gradFill rotWithShape="1">
          <a:gsLst>
            <a:gs pos="0">
              <a:schemeClr val="accent2">
                <a:tint val="60000"/>
                <a:satMod val="160000"/>
              </a:schemeClr>
            </a:gs>
            <a:gs pos="46000">
              <a:schemeClr val="accent2">
                <a:tint val="86000"/>
                <a:satMod val="160000"/>
              </a:schemeClr>
            </a:gs>
            <a:gs pos="100000">
              <a:schemeClr val="accent2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2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plotArea>
    <c:plotVisOnly val="1"/>
  </c:chart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1121842171485601"/>
          <c:y val="8.177274284338773E-2"/>
          <c:w val="0.87732478663464963"/>
          <c:h val="0.6427734881309487"/>
        </c:manualLayout>
      </c:layout>
      <c:lineChart>
        <c:grouping val="stacked"/>
        <c:ser>
          <c:idx val="0"/>
          <c:order val="0"/>
          <c:tx>
            <c:strRef>
              <c:f>'Лист1'!$B$1</c:f>
              <c:strCache>
                <c:ptCount val="1"/>
                <c:pt idx="0">
                  <c:v>Ряд 1</c:v>
                </c:pt>
              </c:strCache>
            </c:strRef>
          </c:tx>
          <c:marker>
            <c:symbol val="none"/>
          </c:marker>
          <c:cat>
            <c:strRef>
              <c:f>'Лист1'!$A$2:$A$10</c:f>
              <c:strCache>
                <c:ptCount val="9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  <c:pt idx="5">
                  <c:v>2017 год</c:v>
                </c:pt>
                <c:pt idx="6">
                  <c:v>2018 год</c:v>
                </c:pt>
                <c:pt idx="7">
                  <c:v>2019 год</c:v>
                </c:pt>
                <c:pt idx="8">
                  <c:v>2020 год</c:v>
                </c:pt>
              </c:strCache>
            </c:strRef>
          </c:cat>
          <c:val>
            <c:numRef>
              <c:f>'Лист1'!$B$2:$B$10</c:f>
              <c:numCache>
                <c:formatCode>General</c:formatCode>
                <c:ptCount val="9"/>
                <c:pt idx="0">
                  <c:v>4279</c:v>
                </c:pt>
                <c:pt idx="1">
                  <c:v>4216</c:v>
                </c:pt>
                <c:pt idx="2">
                  <c:v>4019</c:v>
                </c:pt>
                <c:pt idx="3">
                  <c:v>3792</c:v>
                </c:pt>
                <c:pt idx="4">
                  <c:v>3609</c:v>
                </c:pt>
                <c:pt idx="5">
                  <c:v>3493</c:v>
                </c:pt>
                <c:pt idx="6">
                  <c:v>3366</c:v>
                </c:pt>
                <c:pt idx="7">
                  <c:v>3310</c:v>
                </c:pt>
                <c:pt idx="8">
                  <c:v>3261</c:v>
                </c:pt>
              </c:numCache>
            </c:numRef>
          </c:val>
        </c:ser>
        <c:ser>
          <c:idx val="1"/>
          <c:order val="1"/>
          <c:tx>
            <c:strRef>
              <c:f>'Лист1'!$C$1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63500" dist="25400" dir="14700000" algn="t" rotWithShape="0">
                <a:srgbClr val="000000">
                  <a:alpha val="50000"/>
                </a:srgbClr>
              </a:outerShdw>
            </a:effectLst>
          </c:spPr>
          <c:marker>
            <c:symbol val="none"/>
          </c:marker>
          <c:cat>
            <c:strRef>
              <c:f>'Лист1'!$A$2:$A$10</c:f>
              <c:strCache>
                <c:ptCount val="9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  <c:pt idx="5">
                  <c:v>2017 год</c:v>
                </c:pt>
                <c:pt idx="6">
                  <c:v>2018 год</c:v>
                </c:pt>
                <c:pt idx="7">
                  <c:v>2019 год</c:v>
                </c:pt>
                <c:pt idx="8">
                  <c:v>2020 год</c:v>
                </c:pt>
              </c:strCache>
            </c:strRef>
          </c:cat>
          <c:val>
            <c:numRef>
              <c:f>'Лист1'!$C$2:$C$10</c:f>
              <c:numCache>
                <c:formatCode>General</c:formatCode>
                <c:ptCount val="9"/>
              </c:numCache>
            </c:numRef>
          </c:val>
        </c:ser>
        <c:ser>
          <c:idx val="2"/>
          <c:order val="2"/>
          <c:tx>
            <c:strRef>
              <c:f>'Лист1'!$D$1</c:f>
              <c:strCache>
                <c:ptCount val="1"/>
                <c:pt idx="0">
                  <c:v>Столбец2</c:v>
                </c:pt>
              </c:strCache>
            </c:strRef>
          </c:tx>
          <c:marker>
            <c:symbol val="none"/>
          </c:marker>
          <c:cat>
            <c:strRef>
              <c:f>'Лист1'!$A$2:$A$10</c:f>
              <c:strCache>
                <c:ptCount val="9"/>
                <c:pt idx="0">
                  <c:v>2012 год</c:v>
                </c:pt>
                <c:pt idx="1">
                  <c:v>2013 год</c:v>
                </c:pt>
                <c:pt idx="2">
                  <c:v>2014 год</c:v>
                </c:pt>
                <c:pt idx="3">
                  <c:v>2015 год</c:v>
                </c:pt>
                <c:pt idx="4">
                  <c:v>2016 год</c:v>
                </c:pt>
                <c:pt idx="5">
                  <c:v>2017 год</c:v>
                </c:pt>
                <c:pt idx="6">
                  <c:v>2018 год</c:v>
                </c:pt>
                <c:pt idx="7">
                  <c:v>2019 год</c:v>
                </c:pt>
                <c:pt idx="8">
                  <c:v>2020 год</c:v>
                </c:pt>
              </c:strCache>
            </c:strRef>
          </c:cat>
          <c:val>
            <c:numRef>
              <c:f>'Лист1'!$D$2:$D$10</c:f>
            </c:numRef>
          </c:val>
        </c:ser>
        <c:marker val="1"/>
        <c:axId val="91115904"/>
        <c:axId val="91117440"/>
      </c:lineChart>
      <c:catAx>
        <c:axId val="9111590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117440"/>
        <c:crosses val="autoZero"/>
        <c:auto val="1"/>
        <c:lblAlgn val="ctr"/>
        <c:lblOffset val="100"/>
      </c:catAx>
      <c:valAx>
        <c:axId val="911174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dk1">
                  <a:satMod val="120000"/>
                </a:schemeClr>
              </a:solidFill>
              <a:prstDash val="solid"/>
            </a:ln>
            <a:effectLst/>
          </c:spPr>
        </c:majorGridlines>
        <c:numFmt formatCode="General" sourceLinked="1"/>
        <c:maj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115904"/>
        <c:crosses val="autoZero"/>
        <c:crossBetween val="between"/>
      </c:valAx>
    </c:plotArea>
    <c:plotVisOnly val="1"/>
  </c:chart>
  <c:spPr>
    <a:gradFill rotWithShape="1">
      <a:gsLst>
        <a:gs pos="0">
          <a:schemeClr val="dk1">
            <a:tint val="60000"/>
            <a:satMod val="160000"/>
          </a:schemeClr>
        </a:gs>
        <a:gs pos="46000">
          <a:schemeClr val="dk1">
            <a:tint val="86000"/>
            <a:satMod val="160000"/>
          </a:schemeClr>
        </a:gs>
        <a:gs pos="100000">
          <a:schemeClr val="dk1">
            <a:shade val="40000"/>
            <a:satMod val="160000"/>
          </a:schemeClr>
        </a:gs>
      </a:gsLst>
      <a:path path="circle">
        <a:fillToRect l="50000" t="155000" r="50000" b="-55000"/>
      </a:path>
    </a:gradFill>
    <a:ln>
      <a:noFill/>
    </a:ln>
    <a:effectLst>
      <a:outerShdw blurRad="50800" dist="38100" dir="14700000" algn="t" rotWithShape="0">
        <a:srgbClr val="000000">
          <a:alpha val="60000"/>
        </a:srgbClr>
      </a:outerShdw>
    </a:effectLst>
    <a:scene3d>
      <a:camera prst="orthographicFront" fov="0">
        <a:rot lat="0" lon="0" rev="0"/>
      </a:camera>
      <a:lightRig rig="contrasting" dir="t">
        <a:rot lat="0" lon="0" rev="3600000"/>
      </a:lightRig>
    </a:scene3d>
    <a:sp3d prstMaterial="plastic">
      <a:bevelT w="127000" h="38200" prst="relaxedInset"/>
      <a:contourClr>
        <a:schemeClr val="dk1"/>
      </a:contourClr>
    </a:sp3d>
  </c:spPr>
  <c:txPr>
    <a:bodyPr/>
    <a:lstStyle/>
    <a:p>
      <a:pPr>
        <a:defRPr>
          <a:solidFill>
            <a:schemeClr val="lt1"/>
          </a:solidFill>
          <a:latin typeface="+mn-lt"/>
          <a:ea typeface="+mn-ea"/>
          <a:cs typeface="+mn-cs"/>
        </a:defRPr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25400" cap="flat" cmpd="sng" algn="ctr">
              <a:solidFill>
                <a:schemeClr val="dk1">
                  <a:shade val="50000"/>
                </a:schemeClr>
              </a:solidFill>
              <a:prstDash val="solid"/>
            </a:ln>
            <a:effectLst/>
          </c:spPr>
          <c:marker>
            <c:symbol val="none"/>
          </c:marker>
          <c:cat>
            <c:strRef>
              <c:f>Лист1!$A$2:$A$12</c:f>
              <c:strCache>
                <c:ptCount val="11"/>
                <c:pt idx="0">
                  <c:v>Здания (кроме жилых) и сооружения, расходы на улучшение земель</c:v>
                </c:pt>
                <c:pt idx="1">
                  <c:v>Машины, обрудование, транспортные средства, инвентарь и другие объекты</c:v>
                </c:pt>
                <c:pt idx="2">
                  <c:v>Прочие инвестиции</c:v>
                </c:pt>
                <c:pt idx="3">
                  <c:v>Сельское, лесное хозяйство, охота, рыболовство и рыбоводство</c:v>
                </c:pt>
                <c:pt idx="4">
                  <c:v>Обрабатывающие производства</c:v>
                </c:pt>
                <c:pt idx="5">
                  <c:v>Торговля, ремонт автотранспортных средств и мотоциклов</c:v>
                </c:pt>
                <c:pt idx="6">
                  <c:v>Транспортировка и хранение</c:v>
                </c:pt>
                <c:pt idx="7">
                  <c:v>Государственное управление и обеспечение военной безопасности</c:v>
                </c:pt>
                <c:pt idx="8">
                  <c:v>Образование</c:v>
                </c:pt>
                <c:pt idx="9">
                  <c:v>Здравоохранение</c:v>
                </c:pt>
                <c:pt idx="10">
                  <c:v>Культура, спорт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131941</c:v>
                </c:pt>
                <c:pt idx="1">
                  <c:v>517442</c:v>
                </c:pt>
                <c:pt idx="2">
                  <c:v>43943</c:v>
                </c:pt>
                <c:pt idx="3">
                  <c:v>201317</c:v>
                </c:pt>
                <c:pt idx="4">
                  <c:v>235135</c:v>
                </c:pt>
                <c:pt idx="5">
                  <c:v>76436</c:v>
                </c:pt>
                <c:pt idx="6">
                  <c:v>83026</c:v>
                </c:pt>
                <c:pt idx="7">
                  <c:v>7015</c:v>
                </c:pt>
                <c:pt idx="8">
                  <c:v>13069</c:v>
                </c:pt>
                <c:pt idx="9">
                  <c:v>14659</c:v>
                </c:pt>
                <c:pt idx="10">
                  <c:v>511</c:v>
                </c:pt>
              </c:numCache>
            </c:numRef>
          </c:val>
        </c:ser>
        <c:dropLines/>
        <c:marker val="1"/>
        <c:axId val="91145344"/>
        <c:axId val="91146880"/>
      </c:lineChart>
      <c:catAx>
        <c:axId val="9114534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146880"/>
        <c:crosses val="autoZero"/>
        <c:auto val="1"/>
        <c:lblAlgn val="ctr"/>
        <c:lblOffset val="100"/>
      </c:catAx>
      <c:valAx>
        <c:axId val="9114688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dk1">
                  <a:satMod val="120000"/>
                </a:schemeClr>
              </a:solidFill>
              <a:prstDash val="solid"/>
            </a:ln>
            <a:effectLst/>
          </c:spPr>
        </c:majorGridlines>
        <c:numFmt formatCode="General" sourceLinked="1"/>
        <c:tickLblPos val="nextTo"/>
        <c:txPr>
          <a:bodyPr/>
          <a:lstStyle/>
          <a:p>
            <a:pPr>
              <a:defRPr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1145344"/>
        <c:crosses val="autoZero"/>
        <c:crossBetween val="between"/>
      </c:valAx>
      <c:spPr>
        <a:gradFill rotWithShape="1">
          <a:gsLst>
            <a:gs pos="0">
              <a:schemeClr val="accent2">
                <a:tint val="60000"/>
                <a:satMod val="160000"/>
              </a:schemeClr>
            </a:gs>
            <a:gs pos="46000">
              <a:schemeClr val="accent2">
                <a:tint val="86000"/>
                <a:satMod val="160000"/>
              </a:schemeClr>
            </a:gs>
            <a:gs pos="100000">
              <a:schemeClr val="accent2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2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</c:spPr>
    </c:plotArea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'Лист1'!$B$1</c:f>
              <c:strCache>
                <c:ptCount val="1"/>
                <c:pt idx="0">
                  <c:v>Доходы</c:v>
                </c:pt>
              </c:strCache>
            </c:strRef>
          </c:tx>
          <c:cat>
            <c:strRef>
              <c:f>'Лист1'!$A$2:$A$5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'Лист1'!$B$2:$B$5</c:f>
              <c:numCache>
                <c:formatCode>General</c:formatCode>
                <c:ptCount val="4"/>
                <c:pt idx="0">
                  <c:v>469999.4</c:v>
                </c:pt>
                <c:pt idx="1">
                  <c:v>476289</c:v>
                </c:pt>
                <c:pt idx="2">
                  <c:v>494090.3</c:v>
                </c:pt>
                <c:pt idx="3">
                  <c:v>758278</c:v>
                </c:pt>
              </c:numCache>
            </c:numRef>
          </c:val>
        </c:ser>
        <c:ser>
          <c:idx val="1"/>
          <c:order val="1"/>
          <c:tx>
            <c:strRef>
              <c:f>'Лист1'!$C$1</c:f>
              <c:strCache>
                <c:ptCount val="1"/>
                <c:pt idx="0">
                  <c:v>Расходы</c:v>
                </c:pt>
              </c:strCache>
            </c:strRef>
          </c:tx>
          <c:cat>
            <c:strRef>
              <c:f>'Лист1'!$A$2:$A$5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'Лист1'!$C$2:$C$5</c:f>
              <c:numCache>
                <c:formatCode>General</c:formatCode>
                <c:ptCount val="4"/>
                <c:pt idx="0">
                  <c:v>477897.6</c:v>
                </c:pt>
                <c:pt idx="1">
                  <c:v>483673</c:v>
                </c:pt>
                <c:pt idx="2">
                  <c:v>524796</c:v>
                </c:pt>
                <c:pt idx="3">
                  <c:v>760031.4</c:v>
                </c:pt>
              </c:numCache>
            </c:numRef>
          </c:val>
        </c:ser>
        <c:ser>
          <c:idx val="2"/>
          <c:order val="2"/>
          <c:tx>
            <c:strRef>
              <c:f>'Лист1'!$D$1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'Лист1'!$A$2:$A$5</c:f>
              <c:strCache>
                <c:ptCount val="4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</c:strCache>
            </c:strRef>
          </c:cat>
          <c:val>
            <c:numRef>
              <c:f>'Лист1'!$D$2:$D$5</c:f>
              <c:numCache>
                <c:formatCode>General</c:formatCode>
                <c:ptCount val="4"/>
              </c:numCache>
            </c:numRef>
          </c:val>
        </c:ser>
        <c:axId val="92255360"/>
        <c:axId val="92256896"/>
      </c:barChart>
      <c:catAx>
        <c:axId val="9225536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2256896"/>
        <c:crosses val="autoZero"/>
        <c:auto val="1"/>
        <c:lblAlgn val="ctr"/>
        <c:lblOffset val="100"/>
      </c:catAx>
      <c:valAx>
        <c:axId val="9225689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2255360"/>
        <c:crosses val="autoZero"/>
        <c:crossBetween val="between"/>
      </c:valAx>
    </c:plotArea>
    <c:legend>
      <c:legendPos val="r"/>
      <c:legendEntry>
        <c:idx val="2"/>
        <c:delete val="1"/>
      </c:legendEntry>
      <c:layout/>
      <c:txPr>
        <a:bodyPr/>
        <a:lstStyle/>
        <a:p>
          <a:pPr>
            <a:defRPr sz="12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image" Target="../media/image97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image" Target="../media/image97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F2FA3C-16C1-4BB8-A342-877D8BDD8F8A}" type="doc">
      <dgm:prSet loTypeId="urn:microsoft.com/office/officeart/2005/8/layout/cycle4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9CE04C-A24B-4DDD-8448-0AD332B91001}">
      <dgm:prSet phldrT="[Текст]" custT="1"/>
      <dgm:spPr/>
      <dgm:t>
        <a:bodyPr/>
        <a:lstStyle/>
        <a:p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Стратегия социально-экономического развития</a:t>
          </a:r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BCA71FB2-1C58-4A0E-9FA2-7A01C70660A0}" type="parTrans" cxnId="{FA9A2E10-6E68-4A66-B4F1-F6316DC4864B}">
      <dgm:prSet/>
      <dgm:spPr/>
      <dgm:t>
        <a:bodyPr/>
        <a:lstStyle/>
        <a:p>
          <a:endParaRPr lang="ru-RU"/>
        </a:p>
      </dgm:t>
    </dgm:pt>
    <dgm:pt modelId="{FA385942-25B0-47CA-89E0-A8C66B7ECAB9}" type="sibTrans" cxnId="{FA9A2E10-6E68-4A66-B4F1-F6316DC4864B}">
      <dgm:prSet/>
      <dgm:spPr/>
      <dgm:t>
        <a:bodyPr/>
        <a:lstStyle/>
        <a:p>
          <a:endParaRPr lang="ru-RU"/>
        </a:p>
      </dgm:t>
    </dgm:pt>
    <dgm:pt modelId="{D1BC7A76-F8ED-4CB0-B9FE-475EA064DD06}">
      <dgm:prSet phldrT="[Текст]" custT="1"/>
      <dgm:spPr/>
      <dgm:t>
        <a:bodyPr/>
        <a:lstStyle/>
        <a:p>
          <a:r>
            <a:rPr lang="ru-RU" sz="1500" b="0" dirty="0" smtClean="0">
              <a:latin typeface="Times New Roman" pitchFamily="18" charset="0"/>
              <a:cs typeface="Times New Roman" pitchFamily="18" charset="0"/>
            </a:rPr>
            <a:t>Определение  направлений, целей и приоритетов социально-экономического развития</a:t>
          </a:r>
          <a:endParaRPr lang="ru-RU" sz="1500" b="0" dirty="0">
            <a:latin typeface="Times New Roman" pitchFamily="18" charset="0"/>
            <a:cs typeface="Times New Roman" pitchFamily="18" charset="0"/>
          </a:endParaRPr>
        </a:p>
      </dgm:t>
    </dgm:pt>
    <dgm:pt modelId="{10DD2BD7-D6A6-4524-90B2-4D42C011493E}" type="parTrans" cxnId="{5BC4D247-3D5F-472B-8C1A-0D1FE8D33205}">
      <dgm:prSet/>
      <dgm:spPr/>
      <dgm:t>
        <a:bodyPr/>
        <a:lstStyle/>
        <a:p>
          <a:endParaRPr lang="ru-RU"/>
        </a:p>
      </dgm:t>
    </dgm:pt>
    <dgm:pt modelId="{FA72CC68-6294-4405-96DD-B958DC23AD09}" type="sibTrans" cxnId="{5BC4D247-3D5F-472B-8C1A-0D1FE8D33205}">
      <dgm:prSet/>
      <dgm:spPr/>
      <dgm:t>
        <a:bodyPr/>
        <a:lstStyle/>
        <a:p>
          <a:endParaRPr lang="ru-RU"/>
        </a:p>
      </dgm:t>
    </dgm:pt>
    <dgm:pt modelId="{F241DBF8-F83A-4F5F-AAC1-3AAADAD160A4}">
      <dgm:prSet phldrT="[Текст]" custT="1"/>
      <dgm:spPr/>
      <dgm:t>
        <a:bodyPr/>
        <a:lstStyle/>
        <a:p>
          <a:r>
            <a:rPr lang="ru-RU" sz="20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План мероприятий по реализации Стратегии</a:t>
          </a:r>
          <a:endParaRPr lang="ru-RU" sz="20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43A7E18-D943-4171-8C60-6CF494FC5254}" type="parTrans" cxnId="{1B7249C5-FC9C-4079-A42E-E0BC1E2CC809}">
      <dgm:prSet/>
      <dgm:spPr/>
      <dgm:t>
        <a:bodyPr/>
        <a:lstStyle/>
        <a:p>
          <a:endParaRPr lang="ru-RU"/>
        </a:p>
      </dgm:t>
    </dgm:pt>
    <dgm:pt modelId="{E1F21572-1228-4E1C-8002-A9F06D1B8F72}" type="sibTrans" cxnId="{1B7249C5-FC9C-4079-A42E-E0BC1E2CC809}">
      <dgm:prSet/>
      <dgm:spPr/>
      <dgm:t>
        <a:bodyPr/>
        <a:lstStyle/>
        <a:p>
          <a:endParaRPr lang="ru-RU"/>
        </a:p>
      </dgm:t>
    </dgm:pt>
    <dgm:pt modelId="{BE312838-480B-4E18-ADB2-34E74B771F70}">
      <dgm:prSet phldrT="[Текст]" custT="1"/>
      <dgm:spPr/>
      <dgm:t>
        <a:bodyPr/>
        <a:lstStyle/>
        <a:p>
          <a:r>
            <a:rPr lang="ru-RU" sz="1500" b="0" dirty="0" smtClean="0">
              <a:latin typeface="Times New Roman" pitchFamily="18" charset="0"/>
              <a:cs typeface="Times New Roman" pitchFamily="18" charset="0"/>
            </a:rPr>
            <a:t>Разработка и реализация планов в сфере социально-экономического развития</a:t>
          </a:r>
          <a:endParaRPr lang="ru-RU" sz="1500" b="0" dirty="0">
            <a:latin typeface="Times New Roman" pitchFamily="18" charset="0"/>
            <a:cs typeface="Times New Roman" pitchFamily="18" charset="0"/>
          </a:endParaRPr>
        </a:p>
      </dgm:t>
    </dgm:pt>
    <dgm:pt modelId="{ED0CD9D4-00FD-4193-8103-8206506583C5}" type="parTrans" cxnId="{86773CD6-798F-4762-ABE2-788204ACB368}">
      <dgm:prSet/>
      <dgm:spPr/>
      <dgm:t>
        <a:bodyPr/>
        <a:lstStyle/>
        <a:p>
          <a:endParaRPr lang="ru-RU"/>
        </a:p>
      </dgm:t>
    </dgm:pt>
    <dgm:pt modelId="{86DFE564-4287-4FA8-9107-B8C83416AA60}" type="sibTrans" cxnId="{86773CD6-798F-4762-ABE2-788204ACB368}">
      <dgm:prSet/>
      <dgm:spPr/>
      <dgm:t>
        <a:bodyPr/>
        <a:lstStyle/>
        <a:p>
          <a:endParaRPr lang="ru-RU"/>
        </a:p>
      </dgm:t>
    </dgm:pt>
    <dgm:pt modelId="{996B6307-D39B-4827-8F7B-B0F0351DFD55}">
      <dgm:prSet phldrT="[Текст]" custT="1"/>
      <dgm:spPr/>
      <dgm:t>
        <a:bodyPr/>
        <a:lstStyle/>
        <a:p>
          <a:endParaRPr lang="ru-RU" sz="1800" b="1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Прогноз социально-экономического развития, бюджетный прогноз</a:t>
          </a:r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E8C17FE6-D161-4E7A-83FE-B02B33B640FF}" type="parTrans" cxnId="{0C6918A6-BFCD-4A02-B022-ECF3F0F44E77}">
      <dgm:prSet/>
      <dgm:spPr/>
      <dgm:t>
        <a:bodyPr/>
        <a:lstStyle/>
        <a:p>
          <a:endParaRPr lang="ru-RU"/>
        </a:p>
      </dgm:t>
    </dgm:pt>
    <dgm:pt modelId="{9933FA1E-D6BF-4F64-812E-371F74553DCC}" type="sibTrans" cxnId="{0C6918A6-BFCD-4A02-B022-ECF3F0F44E77}">
      <dgm:prSet/>
      <dgm:spPr/>
      <dgm:t>
        <a:bodyPr/>
        <a:lstStyle/>
        <a:p>
          <a:endParaRPr lang="ru-RU"/>
        </a:p>
      </dgm:t>
    </dgm:pt>
    <dgm:pt modelId="{624F51CE-AB30-46E6-A6DC-92EA33F7830A}">
      <dgm:prSet phldrT="[Текст]" custT="1"/>
      <dgm:spPr/>
      <dgm:t>
        <a:bodyPr/>
        <a:lstStyle/>
        <a:p>
          <a:r>
            <a:rPr lang="ru-RU" sz="1400" dirty="0" smtClean="0"/>
            <a:t>  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Разработка обоснованных представлений о рисках, направлениях, результатах и показателях</a:t>
          </a:r>
          <a:endParaRPr lang="ru-RU" sz="1400" b="0" dirty="0"/>
        </a:p>
      </dgm:t>
    </dgm:pt>
    <dgm:pt modelId="{D6119E9F-22D5-430E-AD62-351BE02A0941}" type="parTrans" cxnId="{D316ECEB-4545-4D4B-B7C6-AA8147CE08EA}">
      <dgm:prSet/>
      <dgm:spPr/>
      <dgm:t>
        <a:bodyPr/>
        <a:lstStyle/>
        <a:p>
          <a:endParaRPr lang="ru-RU"/>
        </a:p>
      </dgm:t>
    </dgm:pt>
    <dgm:pt modelId="{89A43C15-0C78-4ED7-9071-0B4EF2B4D8B0}" type="sibTrans" cxnId="{D316ECEB-4545-4D4B-B7C6-AA8147CE08EA}">
      <dgm:prSet/>
      <dgm:spPr/>
      <dgm:t>
        <a:bodyPr/>
        <a:lstStyle/>
        <a:p>
          <a:endParaRPr lang="ru-RU"/>
        </a:p>
      </dgm:t>
    </dgm:pt>
    <dgm:pt modelId="{2A41886A-91C1-43B9-9DCB-B8CAD56C59B2}">
      <dgm:prSet phldrT="[Текст]" custT="1"/>
      <dgm:spPr/>
      <dgm:t>
        <a:bodyPr/>
        <a:lstStyle/>
        <a:p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Муниципальные программы</a:t>
          </a:r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F101E46D-68B1-4F21-8740-1F6A2DA422D0}" type="parTrans" cxnId="{6BCF26AE-5AD1-443C-ADED-BF3A69F7F984}">
      <dgm:prSet/>
      <dgm:spPr/>
      <dgm:t>
        <a:bodyPr/>
        <a:lstStyle/>
        <a:p>
          <a:endParaRPr lang="ru-RU"/>
        </a:p>
      </dgm:t>
    </dgm:pt>
    <dgm:pt modelId="{EE2BD80B-6AD3-411B-BD9F-7BC1EC31E9AF}" type="sibTrans" cxnId="{6BCF26AE-5AD1-443C-ADED-BF3A69F7F984}">
      <dgm:prSet/>
      <dgm:spPr/>
      <dgm:t>
        <a:bodyPr/>
        <a:lstStyle/>
        <a:p>
          <a:endParaRPr lang="ru-RU"/>
        </a:p>
      </dgm:t>
    </dgm:pt>
    <dgm:pt modelId="{5D54F8E9-123F-49B8-B67A-7D52D9290CAF}">
      <dgm:prSet phldrT="[Текст]" custT="1"/>
      <dgm:spPr/>
      <dgm:t>
        <a:bodyPr/>
        <a:lstStyle/>
        <a:p>
          <a:r>
            <a:rPr lang="ru-RU" sz="1500" b="0" dirty="0" smtClean="0">
              <a:latin typeface="Times New Roman" pitchFamily="18" charset="0"/>
              <a:cs typeface="Times New Roman" pitchFamily="18" charset="0"/>
            </a:rPr>
            <a:t>Разработка и реализация мероприятий</a:t>
          </a:r>
          <a:endParaRPr lang="ru-RU" sz="1500" b="0" dirty="0">
            <a:latin typeface="Times New Roman" pitchFamily="18" charset="0"/>
            <a:cs typeface="Times New Roman" pitchFamily="18" charset="0"/>
          </a:endParaRPr>
        </a:p>
      </dgm:t>
    </dgm:pt>
    <dgm:pt modelId="{7A9EF84D-B955-4A38-A2AD-059D6A1CE9F5}" type="parTrans" cxnId="{15E5CCF6-88D9-4728-B1E2-D22E66A54F2F}">
      <dgm:prSet/>
      <dgm:spPr/>
      <dgm:t>
        <a:bodyPr/>
        <a:lstStyle/>
        <a:p>
          <a:endParaRPr lang="ru-RU"/>
        </a:p>
      </dgm:t>
    </dgm:pt>
    <dgm:pt modelId="{23FEBEB2-62CD-4DF4-9D4F-CA65433071ED}" type="sibTrans" cxnId="{15E5CCF6-88D9-4728-B1E2-D22E66A54F2F}">
      <dgm:prSet/>
      <dgm:spPr/>
      <dgm:t>
        <a:bodyPr/>
        <a:lstStyle/>
        <a:p>
          <a:endParaRPr lang="ru-RU"/>
        </a:p>
      </dgm:t>
    </dgm:pt>
    <dgm:pt modelId="{BF94660B-36C7-48AA-A116-C87BD509F391}" type="pres">
      <dgm:prSet presAssocID="{D3F2FA3C-16C1-4BB8-A342-877D8BDD8F8A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3A8E89-0789-4106-A64D-D3C18BC5E831}" type="pres">
      <dgm:prSet presAssocID="{D3F2FA3C-16C1-4BB8-A342-877D8BDD8F8A}" presName="children" presStyleCnt="0"/>
      <dgm:spPr/>
      <dgm:t>
        <a:bodyPr/>
        <a:lstStyle/>
        <a:p>
          <a:endParaRPr lang="ru-RU"/>
        </a:p>
      </dgm:t>
    </dgm:pt>
    <dgm:pt modelId="{1A15F44D-FC8C-4CEF-8B9D-B5FC9DE81E2C}" type="pres">
      <dgm:prSet presAssocID="{D3F2FA3C-16C1-4BB8-A342-877D8BDD8F8A}" presName="child1group" presStyleCnt="0"/>
      <dgm:spPr/>
      <dgm:t>
        <a:bodyPr/>
        <a:lstStyle/>
        <a:p>
          <a:endParaRPr lang="ru-RU"/>
        </a:p>
      </dgm:t>
    </dgm:pt>
    <dgm:pt modelId="{72D1E680-65F4-4E05-9FD3-D9937470E2A8}" type="pres">
      <dgm:prSet presAssocID="{D3F2FA3C-16C1-4BB8-A342-877D8BDD8F8A}" presName="child1" presStyleLbl="bgAcc1" presStyleIdx="0" presStyleCnt="4"/>
      <dgm:spPr/>
      <dgm:t>
        <a:bodyPr/>
        <a:lstStyle/>
        <a:p>
          <a:endParaRPr lang="ru-RU"/>
        </a:p>
      </dgm:t>
    </dgm:pt>
    <dgm:pt modelId="{50F4C349-992F-44E5-9CBC-052C07796849}" type="pres">
      <dgm:prSet presAssocID="{D3F2FA3C-16C1-4BB8-A342-877D8BDD8F8A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56139E-85A0-4068-AE32-1CA0BCC20FA3}" type="pres">
      <dgm:prSet presAssocID="{D3F2FA3C-16C1-4BB8-A342-877D8BDD8F8A}" presName="child2group" presStyleCnt="0"/>
      <dgm:spPr/>
      <dgm:t>
        <a:bodyPr/>
        <a:lstStyle/>
        <a:p>
          <a:endParaRPr lang="ru-RU"/>
        </a:p>
      </dgm:t>
    </dgm:pt>
    <dgm:pt modelId="{648E7667-5847-4B0F-854C-C49AA9021089}" type="pres">
      <dgm:prSet presAssocID="{D3F2FA3C-16C1-4BB8-A342-877D8BDD8F8A}" presName="child2" presStyleLbl="bgAcc1" presStyleIdx="1" presStyleCnt="4" custScaleX="108596" custLinFactNeighborX="8682" custLinFactNeighborY="4281"/>
      <dgm:spPr/>
      <dgm:t>
        <a:bodyPr/>
        <a:lstStyle/>
        <a:p>
          <a:endParaRPr lang="ru-RU"/>
        </a:p>
      </dgm:t>
    </dgm:pt>
    <dgm:pt modelId="{B54B2A00-2574-41F4-971A-169A3BA0AEF3}" type="pres">
      <dgm:prSet presAssocID="{D3F2FA3C-16C1-4BB8-A342-877D8BDD8F8A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A89B28-44E0-4B86-AECF-20F704C5B01B}" type="pres">
      <dgm:prSet presAssocID="{D3F2FA3C-16C1-4BB8-A342-877D8BDD8F8A}" presName="child3group" presStyleCnt="0"/>
      <dgm:spPr/>
      <dgm:t>
        <a:bodyPr/>
        <a:lstStyle/>
        <a:p>
          <a:endParaRPr lang="ru-RU"/>
        </a:p>
      </dgm:t>
    </dgm:pt>
    <dgm:pt modelId="{E2699423-FDDD-4139-B3A9-E3C8ECD82B3F}" type="pres">
      <dgm:prSet presAssocID="{D3F2FA3C-16C1-4BB8-A342-877D8BDD8F8A}" presName="child3" presStyleLbl="bgAcc1" presStyleIdx="2" presStyleCnt="4" custScaleX="110748" custLinFactNeighborX="9392" custLinFactNeighborY="-2740"/>
      <dgm:spPr/>
      <dgm:t>
        <a:bodyPr/>
        <a:lstStyle/>
        <a:p>
          <a:endParaRPr lang="ru-RU"/>
        </a:p>
      </dgm:t>
    </dgm:pt>
    <dgm:pt modelId="{AA61BD4F-26E8-4D8E-8D37-1382B748E936}" type="pres">
      <dgm:prSet presAssocID="{D3F2FA3C-16C1-4BB8-A342-877D8BDD8F8A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ADF0B6-018B-424E-AEEA-0B28E2F02C22}" type="pres">
      <dgm:prSet presAssocID="{D3F2FA3C-16C1-4BB8-A342-877D8BDD8F8A}" presName="child4group" presStyleCnt="0"/>
      <dgm:spPr/>
      <dgm:t>
        <a:bodyPr/>
        <a:lstStyle/>
        <a:p>
          <a:endParaRPr lang="ru-RU"/>
        </a:p>
      </dgm:t>
    </dgm:pt>
    <dgm:pt modelId="{F73C575A-B1B6-4BDC-BE95-C8CD775B4A1A}" type="pres">
      <dgm:prSet presAssocID="{D3F2FA3C-16C1-4BB8-A342-877D8BDD8F8A}" presName="child4" presStyleLbl="bgAcc1" presStyleIdx="3" presStyleCnt="4"/>
      <dgm:spPr/>
      <dgm:t>
        <a:bodyPr/>
        <a:lstStyle/>
        <a:p>
          <a:endParaRPr lang="ru-RU"/>
        </a:p>
      </dgm:t>
    </dgm:pt>
    <dgm:pt modelId="{A98A04E0-D65E-417F-8C73-9A70D1D662E0}" type="pres">
      <dgm:prSet presAssocID="{D3F2FA3C-16C1-4BB8-A342-877D8BDD8F8A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B4D111-61CC-4E8E-BAF3-57586ACB759B}" type="pres">
      <dgm:prSet presAssocID="{D3F2FA3C-16C1-4BB8-A342-877D8BDD8F8A}" presName="childPlaceholder" presStyleCnt="0"/>
      <dgm:spPr/>
      <dgm:t>
        <a:bodyPr/>
        <a:lstStyle/>
        <a:p>
          <a:endParaRPr lang="ru-RU"/>
        </a:p>
      </dgm:t>
    </dgm:pt>
    <dgm:pt modelId="{CD77C8D7-5109-48B2-BC8E-465F0899DD4F}" type="pres">
      <dgm:prSet presAssocID="{D3F2FA3C-16C1-4BB8-A342-877D8BDD8F8A}" presName="circle" presStyleCnt="0"/>
      <dgm:spPr/>
      <dgm:t>
        <a:bodyPr/>
        <a:lstStyle/>
        <a:p>
          <a:endParaRPr lang="ru-RU"/>
        </a:p>
      </dgm:t>
    </dgm:pt>
    <dgm:pt modelId="{3846BB17-AC2E-419C-87CB-42D129FED9BF}" type="pres">
      <dgm:prSet presAssocID="{D3F2FA3C-16C1-4BB8-A342-877D8BDD8F8A}" presName="quadrant1" presStyleLbl="node1" presStyleIdx="0" presStyleCnt="4" custScaleX="110510" custScaleY="101019" custLinFactNeighborX="0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515F1A-40F5-4B66-A208-6BE38ACC3EE0}" type="pres">
      <dgm:prSet presAssocID="{D3F2FA3C-16C1-4BB8-A342-877D8BDD8F8A}" presName="quadrant2" presStyleLbl="node1" presStyleIdx="1" presStyleCnt="4" custLinFactNeighborX="4018" custLinFactNeighborY="-5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B5A422-9354-4D01-881D-8D7A561464CC}" type="pres">
      <dgm:prSet presAssocID="{D3F2FA3C-16C1-4BB8-A342-877D8BDD8F8A}" presName="quadrant3" presStyleLbl="node1" presStyleIdx="2" presStyleCnt="4" custLinFactNeighborX="4018" custLinFactNeighborY="-72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0FCCCE-46C1-4BB1-A067-20E2091BB5C0}" type="pres">
      <dgm:prSet presAssocID="{D3F2FA3C-16C1-4BB8-A342-877D8BDD8F8A}" presName="quadrant4" presStyleLbl="node1" presStyleIdx="3" presStyleCnt="4" custScaleX="1105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FF81EC-2534-43C8-8B96-38579C841FE5}" type="pres">
      <dgm:prSet presAssocID="{D3F2FA3C-16C1-4BB8-A342-877D8BDD8F8A}" presName="quadrantPlaceholder" presStyleCnt="0"/>
      <dgm:spPr/>
      <dgm:t>
        <a:bodyPr/>
        <a:lstStyle/>
        <a:p>
          <a:endParaRPr lang="ru-RU"/>
        </a:p>
      </dgm:t>
    </dgm:pt>
    <dgm:pt modelId="{B3C29DC7-E775-4A7E-8D70-F6E52AD7807B}" type="pres">
      <dgm:prSet presAssocID="{D3F2FA3C-16C1-4BB8-A342-877D8BDD8F8A}" presName="center1" presStyleLbl="fgShp" presStyleIdx="0" presStyleCnt="2" custLinFactNeighborX="13348" custLinFactNeighborY="-9800"/>
      <dgm:spPr/>
      <dgm:t>
        <a:bodyPr/>
        <a:lstStyle/>
        <a:p>
          <a:endParaRPr lang="ru-RU"/>
        </a:p>
      </dgm:t>
    </dgm:pt>
    <dgm:pt modelId="{5EF916B9-A008-4251-A714-BFFD466E74FD}" type="pres">
      <dgm:prSet presAssocID="{D3F2FA3C-16C1-4BB8-A342-877D8BDD8F8A}" presName="center2" presStyleLbl="fgShp" presStyleIdx="1" presStyleCnt="2" custLinFactNeighborX="13348" custLinFactNeighborY="4426"/>
      <dgm:spPr/>
      <dgm:t>
        <a:bodyPr/>
        <a:lstStyle/>
        <a:p>
          <a:endParaRPr lang="ru-RU"/>
        </a:p>
      </dgm:t>
    </dgm:pt>
  </dgm:ptLst>
  <dgm:cxnLst>
    <dgm:cxn modelId="{94AF365D-B52F-4707-B1AB-BEA0CC0BE2AB}" type="presOf" srcId="{FD9CE04C-A24B-4DDD-8448-0AD332B91001}" destId="{3846BB17-AC2E-419C-87CB-42D129FED9BF}" srcOrd="0" destOrd="0" presId="urn:microsoft.com/office/officeart/2005/8/layout/cycle4"/>
    <dgm:cxn modelId="{D1A49B45-662C-4ADA-9063-24ECDBB636B6}" type="presOf" srcId="{5D54F8E9-123F-49B8-B67A-7D52D9290CAF}" destId="{F73C575A-B1B6-4BDC-BE95-C8CD775B4A1A}" srcOrd="0" destOrd="0" presId="urn:microsoft.com/office/officeart/2005/8/layout/cycle4"/>
    <dgm:cxn modelId="{6BCF26AE-5AD1-443C-ADED-BF3A69F7F984}" srcId="{D3F2FA3C-16C1-4BB8-A342-877D8BDD8F8A}" destId="{2A41886A-91C1-43B9-9DCB-B8CAD56C59B2}" srcOrd="3" destOrd="0" parTransId="{F101E46D-68B1-4F21-8740-1F6A2DA422D0}" sibTransId="{EE2BD80B-6AD3-411B-BD9F-7BC1EC31E9AF}"/>
    <dgm:cxn modelId="{1B7249C5-FC9C-4079-A42E-E0BC1E2CC809}" srcId="{D3F2FA3C-16C1-4BB8-A342-877D8BDD8F8A}" destId="{F241DBF8-F83A-4F5F-AAC1-3AAADAD160A4}" srcOrd="1" destOrd="0" parTransId="{B43A7E18-D943-4171-8C60-6CF494FC5254}" sibTransId="{E1F21572-1228-4E1C-8002-A9F06D1B8F72}"/>
    <dgm:cxn modelId="{20A7D750-C099-46AA-BC37-82BFCA820ECF}" type="presOf" srcId="{5D54F8E9-123F-49B8-B67A-7D52D9290CAF}" destId="{A98A04E0-D65E-417F-8C73-9A70D1D662E0}" srcOrd="1" destOrd="0" presId="urn:microsoft.com/office/officeart/2005/8/layout/cycle4"/>
    <dgm:cxn modelId="{9582EB70-2896-41B4-A760-BA3BF3454ACC}" type="presOf" srcId="{2A41886A-91C1-43B9-9DCB-B8CAD56C59B2}" destId="{220FCCCE-46C1-4BB1-A067-20E2091BB5C0}" srcOrd="0" destOrd="0" presId="urn:microsoft.com/office/officeart/2005/8/layout/cycle4"/>
    <dgm:cxn modelId="{D316ECEB-4545-4D4B-B7C6-AA8147CE08EA}" srcId="{996B6307-D39B-4827-8F7B-B0F0351DFD55}" destId="{624F51CE-AB30-46E6-A6DC-92EA33F7830A}" srcOrd="0" destOrd="0" parTransId="{D6119E9F-22D5-430E-AD62-351BE02A0941}" sibTransId="{89A43C15-0C78-4ED7-9071-0B4EF2B4D8B0}"/>
    <dgm:cxn modelId="{15DD506A-15EA-4F98-A539-C68BEA3EF8E1}" type="presOf" srcId="{F241DBF8-F83A-4F5F-AAC1-3AAADAD160A4}" destId="{EF515F1A-40F5-4B66-A208-6BE38ACC3EE0}" srcOrd="0" destOrd="0" presId="urn:microsoft.com/office/officeart/2005/8/layout/cycle4"/>
    <dgm:cxn modelId="{9D018158-4A7B-40D5-93C6-BD38BD50044F}" type="presOf" srcId="{BE312838-480B-4E18-ADB2-34E74B771F70}" destId="{648E7667-5847-4B0F-854C-C49AA9021089}" srcOrd="0" destOrd="0" presId="urn:microsoft.com/office/officeart/2005/8/layout/cycle4"/>
    <dgm:cxn modelId="{9C327AC4-1B8E-4DE9-AB14-D2976877C3AD}" type="presOf" srcId="{996B6307-D39B-4827-8F7B-B0F0351DFD55}" destId="{0DB5A422-9354-4D01-881D-8D7A561464CC}" srcOrd="0" destOrd="0" presId="urn:microsoft.com/office/officeart/2005/8/layout/cycle4"/>
    <dgm:cxn modelId="{86773CD6-798F-4762-ABE2-788204ACB368}" srcId="{F241DBF8-F83A-4F5F-AAC1-3AAADAD160A4}" destId="{BE312838-480B-4E18-ADB2-34E74B771F70}" srcOrd="0" destOrd="0" parTransId="{ED0CD9D4-00FD-4193-8103-8206506583C5}" sibTransId="{86DFE564-4287-4FA8-9107-B8C83416AA60}"/>
    <dgm:cxn modelId="{D8F282D6-18D0-465E-9107-452EEEF52BA8}" type="presOf" srcId="{D1BC7A76-F8ED-4CB0-B9FE-475EA064DD06}" destId="{72D1E680-65F4-4E05-9FD3-D9937470E2A8}" srcOrd="0" destOrd="0" presId="urn:microsoft.com/office/officeart/2005/8/layout/cycle4"/>
    <dgm:cxn modelId="{15E5CCF6-88D9-4728-B1E2-D22E66A54F2F}" srcId="{2A41886A-91C1-43B9-9DCB-B8CAD56C59B2}" destId="{5D54F8E9-123F-49B8-B67A-7D52D9290CAF}" srcOrd="0" destOrd="0" parTransId="{7A9EF84D-B955-4A38-A2AD-059D6A1CE9F5}" sibTransId="{23FEBEB2-62CD-4DF4-9D4F-CA65433071ED}"/>
    <dgm:cxn modelId="{5BC4D247-3D5F-472B-8C1A-0D1FE8D33205}" srcId="{FD9CE04C-A24B-4DDD-8448-0AD332B91001}" destId="{D1BC7A76-F8ED-4CB0-B9FE-475EA064DD06}" srcOrd="0" destOrd="0" parTransId="{10DD2BD7-D6A6-4524-90B2-4D42C011493E}" sibTransId="{FA72CC68-6294-4405-96DD-B958DC23AD09}"/>
    <dgm:cxn modelId="{DD8B8B12-8FCC-4F31-AEAC-26CC2469558E}" type="presOf" srcId="{624F51CE-AB30-46E6-A6DC-92EA33F7830A}" destId="{AA61BD4F-26E8-4D8E-8D37-1382B748E936}" srcOrd="1" destOrd="0" presId="urn:microsoft.com/office/officeart/2005/8/layout/cycle4"/>
    <dgm:cxn modelId="{0C6918A6-BFCD-4A02-B022-ECF3F0F44E77}" srcId="{D3F2FA3C-16C1-4BB8-A342-877D8BDD8F8A}" destId="{996B6307-D39B-4827-8F7B-B0F0351DFD55}" srcOrd="2" destOrd="0" parTransId="{E8C17FE6-D161-4E7A-83FE-B02B33B640FF}" sibTransId="{9933FA1E-D6BF-4F64-812E-371F74553DCC}"/>
    <dgm:cxn modelId="{4C9A7408-E201-4D85-AC5F-38E8ADB6690B}" type="presOf" srcId="{BE312838-480B-4E18-ADB2-34E74B771F70}" destId="{B54B2A00-2574-41F4-971A-169A3BA0AEF3}" srcOrd="1" destOrd="0" presId="urn:microsoft.com/office/officeart/2005/8/layout/cycle4"/>
    <dgm:cxn modelId="{D6A3F1F2-5EA4-483E-BAA4-A3AC6B0A3551}" type="presOf" srcId="{624F51CE-AB30-46E6-A6DC-92EA33F7830A}" destId="{E2699423-FDDD-4139-B3A9-E3C8ECD82B3F}" srcOrd="0" destOrd="0" presId="urn:microsoft.com/office/officeart/2005/8/layout/cycle4"/>
    <dgm:cxn modelId="{FA9A2E10-6E68-4A66-B4F1-F6316DC4864B}" srcId="{D3F2FA3C-16C1-4BB8-A342-877D8BDD8F8A}" destId="{FD9CE04C-A24B-4DDD-8448-0AD332B91001}" srcOrd="0" destOrd="0" parTransId="{BCA71FB2-1C58-4A0E-9FA2-7A01C70660A0}" sibTransId="{FA385942-25B0-47CA-89E0-A8C66B7ECAB9}"/>
    <dgm:cxn modelId="{6CC81EBB-628B-4930-AF24-D486E1EB87E3}" type="presOf" srcId="{D3F2FA3C-16C1-4BB8-A342-877D8BDD8F8A}" destId="{BF94660B-36C7-48AA-A116-C87BD509F391}" srcOrd="0" destOrd="0" presId="urn:microsoft.com/office/officeart/2005/8/layout/cycle4"/>
    <dgm:cxn modelId="{28A8535C-93C8-44B3-90E6-99BC76346BAE}" type="presOf" srcId="{D1BC7A76-F8ED-4CB0-B9FE-475EA064DD06}" destId="{50F4C349-992F-44E5-9CBC-052C07796849}" srcOrd="1" destOrd="0" presId="urn:microsoft.com/office/officeart/2005/8/layout/cycle4"/>
    <dgm:cxn modelId="{DE1DAD54-039A-4F40-9C62-730E4F9F39C9}" type="presParOf" srcId="{BF94660B-36C7-48AA-A116-C87BD509F391}" destId="{4C3A8E89-0789-4106-A64D-D3C18BC5E831}" srcOrd="0" destOrd="0" presId="urn:microsoft.com/office/officeart/2005/8/layout/cycle4"/>
    <dgm:cxn modelId="{C8B2609D-6C0C-46B7-B0B6-21D5943D3088}" type="presParOf" srcId="{4C3A8E89-0789-4106-A64D-D3C18BC5E831}" destId="{1A15F44D-FC8C-4CEF-8B9D-B5FC9DE81E2C}" srcOrd="0" destOrd="0" presId="urn:microsoft.com/office/officeart/2005/8/layout/cycle4"/>
    <dgm:cxn modelId="{D3816EE7-4C28-4F49-BD11-3DE1BF7EBAC5}" type="presParOf" srcId="{1A15F44D-FC8C-4CEF-8B9D-B5FC9DE81E2C}" destId="{72D1E680-65F4-4E05-9FD3-D9937470E2A8}" srcOrd="0" destOrd="0" presId="urn:microsoft.com/office/officeart/2005/8/layout/cycle4"/>
    <dgm:cxn modelId="{0AA7FDDC-087B-4024-BF40-028333675E25}" type="presParOf" srcId="{1A15F44D-FC8C-4CEF-8B9D-B5FC9DE81E2C}" destId="{50F4C349-992F-44E5-9CBC-052C07796849}" srcOrd="1" destOrd="0" presId="urn:microsoft.com/office/officeart/2005/8/layout/cycle4"/>
    <dgm:cxn modelId="{B570E509-7D42-43B5-AA68-53A7D8E8D881}" type="presParOf" srcId="{4C3A8E89-0789-4106-A64D-D3C18BC5E831}" destId="{FD56139E-85A0-4068-AE32-1CA0BCC20FA3}" srcOrd="1" destOrd="0" presId="urn:microsoft.com/office/officeart/2005/8/layout/cycle4"/>
    <dgm:cxn modelId="{9D101552-7E89-4F53-BC60-8B5921D06708}" type="presParOf" srcId="{FD56139E-85A0-4068-AE32-1CA0BCC20FA3}" destId="{648E7667-5847-4B0F-854C-C49AA9021089}" srcOrd="0" destOrd="0" presId="urn:microsoft.com/office/officeart/2005/8/layout/cycle4"/>
    <dgm:cxn modelId="{02CCA577-D989-40B7-A994-975BA7CC7B44}" type="presParOf" srcId="{FD56139E-85A0-4068-AE32-1CA0BCC20FA3}" destId="{B54B2A00-2574-41F4-971A-169A3BA0AEF3}" srcOrd="1" destOrd="0" presId="urn:microsoft.com/office/officeart/2005/8/layout/cycle4"/>
    <dgm:cxn modelId="{33B32DA2-DA6C-4BB3-B310-7187283C56AF}" type="presParOf" srcId="{4C3A8E89-0789-4106-A64D-D3C18BC5E831}" destId="{74A89B28-44E0-4B86-AECF-20F704C5B01B}" srcOrd="2" destOrd="0" presId="urn:microsoft.com/office/officeart/2005/8/layout/cycle4"/>
    <dgm:cxn modelId="{F2BD20F6-E50D-4C0F-B9E3-83998046A70B}" type="presParOf" srcId="{74A89B28-44E0-4B86-AECF-20F704C5B01B}" destId="{E2699423-FDDD-4139-B3A9-E3C8ECD82B3F}" srcOrd="0" destOrd="0" presId="urn:microsoft.com/office/officeart/2005/8/layout/cycle4"/>
    <dgm:cxn modelId="{D07B5793-602D-46E0-969E-F5856EE76135}" type="presParOf" srcId="{74A89B28-44E0-4B86-AECF-20F704C5B01B}" destId="{AA61BD4F-26E8-4D8E-8D37-1382B748E936}" srcOrd="1" destOrd="0" presId="urn:microsoft.com/office/officeart/2005/8/layout/cycle4"/>
    <dgm:cxn modelId="{B993703A-9EB7-4DAE-A7D5-A22629B5EC11}" type="presParOf" srcId="{4C3A8E89-0789-4106-A64D-D3C18BC5E831}" destId="{57ADF0B6-018B-424E-AEEA-0B28E2F02C22}" srcOrd="3" destOrd="0" presId="urn:microsoft.com/office/officeart/2005/8/layout/cycle4"/>
    <dgm:cxn modelId="{E7A21AB6-34CF-4DA0-BC01-25106BC563DA}" type="presParOf" srcId="{57ADF0B6-018B-424E-AEEA-0B28E2F02C22}" destId="{F73C575A-B1B6-4BDC-BE95-C8CD775B4A1A}" srcOrd="0" destOrd="0" presId="urn:microsoft.com/office/officeart/2005/8/layout/cycle4"/>
    <dgm:cxn modelId="{337AE2F4-D610-4D8C-82B6-437EDC1BA269}" type="presParOf" srcId="{57ADF0B6-018B-424E-AEEA-0B28E2F02C22}" destId="{A98A04E0-D65E-417F-8C73-9A70D1D662E0}" srcOrd="1" destOrd="0" presId="urn:microsoft.com/office/officeart/2005/8/layout/cycle4"/>
    <dgm:cxn modelId="{02090F1D-6C6A-4152-920E-26CC307FA841}" type="presParOf" srcId="{4C3A8E89-0789-4106-A64D-D3C18BC5E831}" destId="{A3B4D111-61CC-4E8E-BAF3-57586ACB759B}" srcOrd="4" destOrd="0" presId="urn:microsoft.com/office/officeart/2005/8/layout/cycle4"/>
    <dgm:cxn modelId="{2C6CF8C5-2578-4EBE-8D8E-BB6EBCB8BA0E}" type="presParOf" srcId="{BF94660B-36C7-48AA-A116-C87BD509F391}" destId="{CD77C8D7-5109-48B2-BC8E-465F0899DD4F}" srcOrd="1" destOrd="0" presId="urn:microsoft.com/office/officeart/2005/8/layout/cycle4"/>
    <dgm:cxn modelId="{69C5BF4D-BA93-482C-A495-99D6B6A61023}" type="presParOf" srcId="{CD77C8D7-5109-48B2-BC8E-465F0899DD4F}" destId="{3846BB17-AC2E-419C-87CB-42D129FED9BF}" srcOrd="0" destOrd="0" presId="urn:microsoft.com/office/officeart/2005/8/layout/cycle4"/>
    <dgm:cxn modelId="{DEBFBB69-2A94-489C-94FC-13D9D1F2E382}" type="presParOf" srcId="{CD77C8D7-5109-48B2-BC8E-465F0899DD4F}" destId="{EF515F1A-40F5-4B66-A208-6BE38ACC3EE0}" srcOrd="1" destOrd="0" presId="urn:microsoft.com/office/officeart/2005/8/layout/cycle4"/>
    <dgm:cxn modelId="{215E5598-42CE-4A08-B4C7-E68510BC1B2B}" type="presParOf" srcId="{CD77C8D7-5109-48B2-BC8E-465F0899DD4F}" destId="{0DB5A422-9354-4D01-881D-8D7A561464CC}" srcOrd="2" destOrd="0" presId="urn:microsoft.com/office/officeart/2005/8/layout/cycle4"/>
    <dgm:cxn modelId="{C72A033B-EC68-4678-B971-2C7580319C0B}" type="presParOf" srcId="{CD77C8D7-5109-48B2-BC8E-465F0899DD4F}" destId="{220FCCCE-46C1-4BB1-A067-20E2091BB5C0}" srcOrd="3" destOrd="0" presId="urn:microsoft.com/office/officeart/2005/8/layout/cycle4"/>
    <dgm:cxn modelId="{200FF1C1-722B-41BB-B747-3ACC66B17A00}" type="presParOf" srcId="{CD77C8D7-5109-48B2-BC8E-465F0899DD4F}" destId="{B7FF81EC-2534-43C8-8B96-38579C841FE5}" srcOrd="4" destOrd="0" presId="urn:microsoft.com/office/officeart/2005/8/layout/cycle4"/>
    <dgm:cxn modelId="{512F84EF-BE2D-4C88-B8BA-E75AA3751D0E}" type="presParOf" srcId="{BF94660B-36C7-48AA-A116-C87BD509F391}" destId="{B3C29DC7-E775-4A7E-8D70-F6E52AD7807B}" srcOrd="2" destOrd="0" presId="urn:microsoft.com/office/officeart/2005/8/layout/cycle4"/>
    <dgm:cxn modelId="{187F4E73-C397-4063-809A-9DAFBEC429D7}" type="presParOf" srcId="{BF94660B-36C7-48AA-A116-C87BD509F391}" destId="{5EF916B9-A008-4251-A714-BFFD466E74F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AD1EF81-868B-42C9-AAE5-18208621808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AB2DF7D-200B-4B48-8161-8734C584E05F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Финансово-экономический (ресурсный)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5F3EF3C0-5A7B-451C-A65F-D4D850194285}" type="parTrans" cxnId="{E8F649D2-71DD-4350-AA8E-B8B30AB01830}">
      <dgm:prSet/>
      <dgm:spPr/>
      <dgm:t>
        <a:bodyPr/>
        <a:lstStyle/>
        <a:p>
          <a:endParaRPr lang="ru-RU"/>
        </a:p>
      </dgm:t>
    </dgm:pt>
    <dgm:pt modelId="{0FDB3196-749F-492A-BA9E-96BB98D14C67}" type="sibTrans" cxnId="{E8F649D2-71DD-4350-AA8E-B8B30AB01830}">
      <dgm:prSet/>
      <dgm:spPr/>
      <dgm:t>
        <a:bodyPr/>
        <a:lstStyle/>
        <a:p>
          <a:endParaRPr lang="ru-RU"/>
        </a:p>
      </dgm:t>
    </dgm:pt>
    <dgm:pt modelId="{382A6940-4120-40C3-B83A-6B4FBA852954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Нормативно-правовой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A67312A1-04AA-4A00-8256-4BF6A4C311BF}" type="parTrans" cxnId="{835E640A-C3AF-46DE-A55D-37AAA0BFA92B}">
      <dgm:prSet/>
      <dgm:spPr/>
      <dgm:t>
        <a:bodyPr/>
        <a:lstStyle/>
        <a:p>
          <a:endParaRPr lang="ru-RU"/>
        </a:p>
      </dgm:t>
    </dgm:pt>
    <dgm:pt modelId="{11967AD6-393F-40F4-B57A-7C5FA6120B1C}" type="sibTrans" cxnId="{835E640A-C3AF-46DE-A55D-37AAA0BFA92B}">
      <dgm:prSet/>
      <dgm:spPr/>
      <dgm:t>
        <a:bodyPr/>
        <a:lstStyle/>
        <a:p>
          <a:endParaRPr lang="ru-RU"/>
        </a:p>
      </dgm:t>
    </dgm:pt>
    <dgm:pt modelId="{30F8D993-5388-4D4A-B106-93F3A80FAD74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Управленческий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B9CD89A5-50A5-4046-96CF-FB2E8B1ED498}" type="parTrans" cxnId="{5F354B3D-7308-4AE3-BD12-161286736992}">
      <dgm:prSet/>
      <dgm:spPr/>
      <dgm:t>
        <a:bodyPr/>
        <a:lstStyle/>
        <a:p>
          <a:endParaRPr lang="ru-RU"/>
        </a:p>
      </dgm:t>
    </dgm:pt>
    <dgm:pt modelId="{45B1D01E-9AA1-4E99-A7DF-4EF0350C7E05}" type="sibTrans" cxnId="{5F354B3D-7308-4AE3-BD12-161286736992}">
      <dgm:prSet/>
      <dgm:spPr/>
      <dgm:t>
        <a:bodyPr/>
        <a:lstStyle/>
        <a:p>
          <a:endParaRPr lang="ru-RU"/>
        </a:p>
      </dgm:t>
    </dgm:pt>
    <dgm:pt modelId="{448BA7AE-BBE4-4E11-BC61-667A12C29839}">
      <dgm:prSet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Информационно-коммуникативный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7C7AE766-5929-4A39-9531-B0428DCDF4E3}" type="parTrans" cxnId="{12B039B7-0950-4A4C-9DB0-97379F5FEE00}">
      <dgm:prSet/>
      <dgm:spPr/>
      <dgm:t>
        <a:bodyPr/>
        <a:lstStyle/>
        <a:p>
          <a:endParaRPr lang="ru-RU"/>
        </a:p>
      </dgm:t>
    </dgm:pt>
    <dgm:pt modelId="{C0950BB6-3ED1-4049-A801-55CCE1B7B3E6}" type="sibTrans" cxnId="{12B039B7-0950-4A4C-9DB0-97379F5FEE00}">
      <dgm:prSet/>
      <dgm:spPr/>
      <dgm:t>
        <a:bodyPr/>
        <a:lstStyle/>
        <a:p>
          <a:endParaRPr lang="ru-RU"/>
        </a:p>
      </dgm:t>
    </dgm:pt>
    <dgm:pt modelId="{82925803-D4FE-4D04-B420-6CBE7D0BAAC5}">
      <dgm:prSet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Формирование бюджета Пряжинского района с учетом стратегических задач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122C2F1E-438B-4299-9201-5AC9CF0C1AA1}" type="parTrans" cxnId="{4083AB1A-7B7D-4301-A598-A30FFE7E2EEC}">
      <dgm:prSet/>
      <dgm:spPr/>
      <dgm:t>
        <a:bodyPr/>
        <a:lstStyle/>
        <a:p>
          <a:endParaRPr lang="ru-RU"/>
        </a:p>
      </dgm:t>
    </dgm:pt>
    <dgm:pt modelId="{BF51859C-4199-46B6-888D-35119C234C60}" type="sibTrans" cxnId="{4083AB1A-7B7D-4301-A598-A30FFE7E2EEC}">
      <dgm:prSet/>
      <dgm:spPr/>
      <dgm:t>
        <a:bodyPr/>
        <a:lstStyle/>
        <a:p>
          <a:endParaRPr lang="ru-RU"/>
        </a:p>
      </dgm:t>
    </dgm:pt>
    <dgm:pt modelId="{A7A09ECD-F9F6-4D6B-886E-A961F49C1166}">
      <dgm:prSet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Участие в реализации мероприятий федеральных и региональных программ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C12799DF-1B67-4542-8F4E-2F3E6BD33E6B}" type="parTrans" cxnId="{36002349-D1CF-4C09-8E30-7CA10307B641}">
      <dgm:prSet/>
      <dgm:spPr/>
      <dgm:t>
        <a:bodyPr/>
        <a:lstStyle/>
        <a:p>
          <a:endParaRPr lang="ru-RU"/>
        </a:p>
      </dgm:t>
    </dgm:pt>
    <dgm:pt modelId="{64588A8D-4F4B-46AD-9B7B-E518002E715D}" type="sibTrans" cxnId="{36002349-D1CF-4C09-8E30-7CA10307B641}">
      <dgm:prSet/>
      <dgm:spPr/>
      <dgm:t>
        <a:bodyPr/>
        <a:lstStyle/>
        <a:p>
          <a:endParaRPr lang="ru-RU"/>
        </a:p>
      </dgm:t>
    </dgm:pt>
    <dgm:pt modelId="{D6C9783F-79EC-42FA-A06F-CD5CA28B94F1}">
      <dgm:prSet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Закрепление системы муниципального управления через нормативные правовые акты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E077149B-B40C-470D-8122-DCC5DCD3CB24}" type="parTrans" cxnId="{CBFF28BF-3469-4E52-BE35-192A0A8D38F3}">
      <dgm:prSet/>
      <dgm:spPr/>
      <dgm:t>
        <a:bodyPr/>
        <a:lstStyle/>
        <a:p>
          <a:endParaRPr lang="ru-RU"/>
        </a:p>
      </dgm:t>
    </dgm:pt>
    <dgm:pt modelId="{93B23F56-F5A4-4E07-94A2-5C34F928DF8E}" type="sibTrans" cxnId="{CBFF28BF-3469-4E52-BE35-192A0A8D38F3}">
      <dgm:prSet/>
      <dgm:spPr/>
      <dgm:t>
        <a:bodyPr/>
        <a:lstStyle/>
        <a:p>
          <a:endParaRPr lang="ru-RU"/>
        </a:p>
      </dgm:t>
    </dgm:pt>
    <dgm:pt modelId="{C348881B-FE4E-4645-91A7-8C361847FEEA}">
      <dgm:prSet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Взаимодействие муниципальных образований Пряжинского района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3B903A07-D520-4F74-996A-2D06807EE4A6}" type="parTrans" cxnId="{7961E9B2-19E1-4500-9A99-20C36F5C67E1}">
      <dgm:prSet/>
      <dgm:spPr/>
      <dgm:t>
        <a:bodyPr/>
        <a:lstStyle/>
        <a:p>
          <a:endParaRPr lang="ru-RU"/>
        </a:p>
      </dgm:t>
    </dgm:pt>
    <dgm:pt modelId="{5973469C-A0F5-421F-988A-C69948D8C2D3}" type="sibTrans" cxnId="{7961E9B2-19E1-4500-9A99-20C36F5C67E1}">
      <dgm:prSet/>
      <dgm:spPr/>
      <dgm:t>
        <a:bodyPr/>
        <a:lstStyle/>
        <a:p>
          <a:endParaRPr lang="ru-RU"/>
        </a:p>
      </dgm:t>
    </dgm:pt>
    <dgm:pt modelId="{CF5F7227-D30B-4062-A0C1-1247CEE4BB90}">
      <dgm:prSet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Участие местных сообществ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828CF470-3183-4BA7-A775-E00D2FBA5737}" type="parTrans" cxnId="{8718EA6A-9945-425F-BB5F-8E5D715E2E53}">
      <dgm:prSet/>
      <dgm:spPr/>
      <dgm:t>
        <a:bodyPr/>
        <a:lstStyle/>
        <a:p>
          <a:endParaRPr lang="ru-RU"/>
        </a:p>
      </dgm:t>
    </dgm:pt>
    <dgm:pt modelId="{C5F2994C-3ED7-4B78-94AD-083B63E5646C}" type="sibTrans" cxnId="{8718EA6A-9945-425F-BB5F-8E5D715E2E53}">
      <dgm:prSet/>
      <dgm:spPr/>
      <dgm:t>
        <a:bodyPr/>
        <a:lstStyle/>
        <a:p>
          <a:endParaRPr lang="ru-RU"/>
        </a:p>
      </dgm:t>
    </dgm:pt>
    <dgm:pt modelId="{0D03D502-176F-4BC6-8F24-EE2FBD021029}">
      <dgm:prSet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Организация и осуществление обратной связи с жителями, бизнесов , другими заинтересованными сторонами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F45BA194-F6DC-4A63-BD7E-727CCF431551}" type="parTrans" cxnId="{FFBFF529-4C99-4531-8AD4-FC0E87A3A0B2}">
      <dgm:prSet/>
      <dgm:spPr/>
      <dgm:t>
        <a:bodyPr/>
        <a:lstStyle/>
        <a:p>
          <a:endParaRPr lang="ru-RU"/>
        </a:p>
      </dgm:t>
    </dgm:pt>
    <dgm:pt modelId="{9FF2E0E1-85F2-4447-9475-D6F5209AAA7F}" type="sibTrans" cxnId="{FFBFF529-4C99-4531-8AD4-FC0E87A3A0B2}">
      <dgm:prSet/>
      <dgm:spPr/>
      <dgm:t>
        <a:bodyPr/>
        <a:lstStyle/>
        <a:p>
          <a:endParaRPr lang="ru-RU"/>
        </a:p>
      </dgm:t>
    </dgm:pt>
    <dgm:pt modelId="{D70CBADE-E068-4032-B322-05C9504B1588}" type="pres">
      <dgm:prSet presAssocID="{3AD1EF81-868B-42C9-AAE5-18208621808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951D31-395E-4B6E-8ECB-32CBE957521B}" type="pres">
      <dgm:prSet presAssocID="{DAB2DF7D-200B-4B48-8161-8734C584E05F}" presName="parentLin" presStyleCnt="0"/>
      <dgm:spPr/>
    </dgm:pt>
    <dgm:pt modelId="{FF848085-EBFA-4680-864B-C982B372F9BC}" type="pres">
      <dgm:prSet presAssocID="{DAB2DF7D-200B-4B48-8161-8734C584E05F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A48B511-13A7-4A48-8FC6-9B8AA4B7FC0C}" type="pres">
      <dgm:prSet presAssocID="{DAB2DF7D-200B-4B48-8161-8734C584E05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AADADE-26BB-4396-99B9-34B3B1DEFB89}" type="pres">
      <dgm:prSet presAssocID="{DAB2DF7D-200B-4B48-8161-8734C584E05F}" presName="negativeSpace" presStyleCnt="0"/>
      <dgm:spPr/>
    </dgm:pt>
    <dgm:pt modelId="{463F4034-6FFC-4EF1-B5AA-3A2B9E174000}" type="pres">
      <dgm:prSet presAssocID="{DAB2DF7D-200B-4B48-8161-8734C584E05F}" presName="childText" presStyleLbl="conFgAcc1" presStyleIdx="0" presStyleCnt="4" custLinFactNeighborY="-175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FE9132-372A-495D-B8CE-AE3705F14ECD}" type="pres">
      <dgm:prSet presAssocID="{0FDB3196-749F-492A-BA9E-96BB98D14C67}" presName="spaceBetweenRectangles" presStyleCnt="0"/>
      <dgm:spPr/>
    </dgm:pt>
    <dgm:pt modelId="{712BF7C6-34EF-4103-92AF-1388355AD5DE}" type="pres">
      <dgm:prSet presAssocID="{382A6940-4120-40C3-B83A-6B4FBA852954}" presName="parentLin" presStyleCnt="0"/>
      <dgm:spPr/>
    </dgm:pt>
    <dgm:pt modelId="{280D33BF-C93A-42B8-AF13-4637F31331EF}" type="pres">
      <dgm:prSet presAssocID="{382A6940-4120-40C3-B83A-6B4FBA852954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BFCA9B5-92FA-4391-ABDB-81CF5F8A409D}" type="pres">
      <dgm:prSet presAssocID="{382A6940-4120-40C3-B83A-6B4FBA852954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CFABBA-2382-4876-AED1-E9808876AAC9}" type="pres">
      <dgm:prSet presAssocID="{382A6940-4120-40C3-B83A-6B4FBA852954}" presName="negativeSpace" presStyleCnt="0"/>
      <dgm:spPr/>
    </dgm:pt>
    <dgm:pt modelId="{5E866EAF-8212-4043-913B-C8101EE6E671}" type="pres">
      <dgm:prSet presAssocID="{382A6940-4120-40C3-B83A-6B4FBA852954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3BC4A5-7FAE-403D-B4B1-87B8A4B39558}" type="pres">
      <dgm:prSet presAssocID="{11967AD6-393F-40F4-B57A-7C5FA6120B1C}" presName="spaceBetweenRectangles" presStyleCnt="0"/>
      <dgm:spPr/>
    </dgm:pt>
    <dgm:pt modelId="{BD735284-3BBB-4FEB-9D27-59C86A57330B}" type="pres">
      <dgm:prSet presAssocID="{30F8D993-5388-4D4A-B106-93F3A80FAD74}" presName="parentLin" presStyleCnt="0"/>
      <dgm:spPr/>
    </dgm:pt>
    <dgm:pt modelId="{EA3BE3E6-4A70-44E2-AD83-D9A6FFD71B64}" type="pres">
      <dgm:prSet presAssocID="{30F8D993-5388-4D4A-B106-93F3A80FAD74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5463873B-2669-4B81-BC6D-6DCFF2BB95E8}" type="pres">
      <dgm:prSet presAssocID="{30F8D993-5388-4D4A-B106-93F3A80FAD7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214B54-CAF3-486A-8A3F-51AB17371429}" type="pres">
      <dgm:prSet presAssocID="{30F8D993-5388-4D4A-B106-93F3A80FAD74}" presName="negativeSpace" presStyleCnt="0"/>
      <dgm:spPr/>
    </dgm:pt>
    <dgm:pt modelId="{5892EAEF-A26D-45BC-8CE1-96FABB13A82B}" type="pres">
      <dgm:prSet presAssocID="{30F8D993-5388-4D4A-B106-93F3A80FAD74}" presName="childText" presStyleLbl="conFgAcc1" presStyleIdx="2" presStyleCnt="4" custScaleY="950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0EEAE0-381B-4BFC-83FF-6B9CBFA04404}" type="pres">
      <dgm:prSet presAssocID="{45B1D01E-9AA1-4E99-A7DF-4EF0350C7E05}" presName="spaceBetweenRectangles" presStyleCnt="0"/>
      <dgm:spPr/>
    </dgm:pt>
    <dgm:pt modelId="{FAD614FC-9E6B-4BD8-BF85-81EB14F53C6E}" type="pres">
      <dgm:prSet presAssocID="{448BA7AE-BBE4-4E11-BC61-667A12C29839}" presName="parentLin" presStyleCnt="0"/>
      <dgm:spPr/>
    </dgm:pt>
    <dgm:pt modelId="{BCBF577D-8DDA-47DE-9500-DC1291F30F3D}" type="pres">
      <dgm:prSet presAssocID="{448BA7AE-BBE4-4E11-BC61-667A12C29839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E8D1D0B7-9536-4F23-8889-92DDAAB455A8}" type="pres">
      <dgm:prSet presAssocID="{448BA7AE-BBE4-4E11-BC61-667A12C2983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12E531-2D26-4DD9-B635-90A83AD40A1C}" type="pres">
      <dgm:prSet presAssocID="{448BA7AE-BBE4-4E11-BC61-667A12C29839}" presName="negativeSpace" presStyleCnt="0"/>
      <dgm:spPr/>
    </dgm:pt>
    <dgm:pt modelId="{3711FA61-42CA-43C3-8D89-17A17CFD68D8}" type="pres">
      <dgm:prSet presAssocID="{448BA7AE-BBE4-4E11-BC61-667A12C29839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BCDE38-A002-4651-9DBF-5C0568067645}" type="presOf" srcId="{382A6940-4120-40C3-B83A-6B4FBA852954}" destId="{6BFCA9B5-92FA-4391-ABDB-81CF5F8A409D}" srcOrd="1" destOrd="0" presId="urn:microsoft.com/office/officeart/2005/8/layout/list1"/>
    <dgm:cxn modelId="{835E640A-C3AF-46DE-A55D-37AAA0BFA92B}" srcId="{3AD1EF81-868B-42C9-AAE5-18208621808C}" destId="{382A6940-4120-40C3-B83A-6B4FBA852954}" srcOrd="1" destOrd="0" parTransId="{A67312A1-04AA-4A00-8256-4BF6A4C311BF}" sibTransId="{11967AD6-393F-40F4-B57A-7C5FA6120B1C}"/>
    <dgm:cxn modelId="{5F354B3D-7308-4AE3-BD12-161286736992}" srcId="{3AD1EF81-868B-42C9-AAE5-18208621808C}" destId="{30F8D993-5388-4D4A-B106-93F3A80FAD74}" srcOrd="2" destOrd="0" parTransId="{B9CD89A5-50A5-4046-96CF-FB2E8B1ED498}" sibTransId="{45B1D01E-9AA1-4E99-A7DF-4EF0350C7E05}"/>
    <dgm:cxn modelId="{E9D75C61-7023-4C3C-ADC3-059287AEE208}" type="presOf" srcId="{CF5F7227-D30B-4062-A0C1-1247CEE4BB90}" destId="{5892EAEF-A26D-45BC-8CE1-96FABB13A82B}" srcOrd="0" destOrd="1" presId="urn:microsoft.com/office/officeart/2005/8/layout/list1"/>
    <dgm:cxn modelId="{FFBFF529-4C99-4531-8AD4-FC0E87A3A0B2}" srcId="{448BA7AE-BBE4-4E11-BC61-667A12C29839}" destId="{0D03D502-176F-4BC6-8F24-EE2FBD021029}" srcOrd="0" destOrd="0" parTransId="{F45BA194-F6DC-4A63-BD7E-727CCF431551}" sibTransId="{9FF2E0E1-85F2-4447-9475-D6F5209AAA7F}"/>
    <dgm:cxn modelId="{5CF36EF0-FFE2-4F42-B2D2-1DC36589EB58}" type="presOf" srcId="{448BA7AE-BBE4-4E11-BC61-667A12C29839}" destId="{BCBF577D-8DDA-47DE-9500-DC1291F30F3D}" srcOrd="0" destOrd="0" presId="urn:microsoft.com/office/officeart/2005/8/layout/list1"/>
    <dgm:cxn modelId="{C9E80B36-A098-47FA-9654-1FEDD82D4F6F}" type="presOf" srcId="{DAB2DF7D-200B-4B48-8161-8734C584E05F}" destId="{0A48B511-13A7-4A48-8FC6-9B8AA4B7FC0C}" srcOrd="1" destOrd="0" presId="urn:microsoft.com/office/officeart/2005/8/layout/list1"/>
    <dgm:cxn modelId="{D3B7F21A-598B-4EA0-94F2-BAE42563CC81}" type="presOf" srcId="{DAB2DF7D-200B-4B48-8161-8734C584E05F}" destId="{FF848085-EBFA-4680-864B-C982B372F9BC}" srcOrd="0" destOrd="0" presId="urn:microsoft.com/office/officeart/2005/8/layout/list1"/>
    <dgm:cxn modelId="{36002349-D1CF-4C09-8E30-7CA10307B641}" srcId="{DAB2DF7D-200B-4B48-8161-8734C584E05F}" destId="{A7A09ECD-F9F6-4D6B-886E-A961F49C1166}" srcOrd="1" destOrd="0" parTransId="{C12799DF-1B67-4542-8F4E-2F3E6BD33E6B}" sibTransId="{64588A8D-4F4B-46AD-9B7B-E518002E715D}"/>
    <dgm:cxn modelId="{E8F649D2-71DD-4350-AA8E-B8B30AB01830}" srcId="{3AD1EF81-868B-42C9-AAE5-18208621808C}" destId="{DAB2DF7D-200B-4B48-8161-8734C584E05F}" srcOrd="0" destOrd="0" parTransId="{5F3EF3C0-5A7B-451C-A65F-D4D850194285}" sibTransId="{0FDB3196-749F-492A-BA9E-96BB98D14C67}"/>
    <dgm:cxn modelId="{68B98A7C-5270-4962-86FB-D50F4F13661B}" type="presOf" srcId="{82925803-D4FE-4D04-B420-6CBE7D0BAAC5}" destId="{463F4034-6FFC-4EF1-B5AA-3A2B9E174000}" srcOrd="0" destOrd="0" presId="urn:microsoft.com/office/officeart/2005/8/layout/list1"/>
    <dgm:cxn modelId="{8EB6AAC3-8582-4DE0-A11E-6EAB90FB2DCE}" type="presOf" srcId="{382A6940-4120-40C3-B83A-6B4FBA852954}" destId="{280D33BF-C93A-42B8-AF13-4637F31331EF}" srcOrd="0" destOrd="0" presId="urn:microsoft.com/office/officeart/2005/8/layout/list1"/>
    <dgm:cxn modelId="{CBFF28BF-3469-4E52-BE35-192A0A8D38F3}" srcId="{382A6940-4120-40C3-B83A-6B4FBA852954}" destId="{D6C9783F-79EC-42FA-A06F-CD5CA28B94F1}" srcOrd="0" destOrd="0" parTransId="{E077149B-B40C-470D-8122-DCC5DCD3CB24}" sibTransId="{93B23F56-F5A4-4E07-94A2-5C34F928DF8E}"/>
    <dgm:cxn modelId="{12B039B7-0950-4A4C-9DB0-97379F5FEE00}" srcId="{3AD1EF81-868B-42C9-AAE5-18208621808C}" destId="{448BA7AE-BBE4-4E11-BC61-667A12C29839}" srcOrd="3" destOrd="0" parTransId="{7C7AE766-5929-4A39-9531-B0428DCDF4E3}" sibTransId="{C0950BB6-3ED1-4049-A801-55CCE1B7B3E6}"/>
    <dgm:cxn modelId="{13DEBCF5-E718-4C95-B45B-2925EFB69673}" type="presOf" srcId="{30F8D993-5388-4D4A-B106-93F3A80FAD74}" destId="{5463873B-2669-4B81-BC6D-6DCFF2BB95E8}" srcOrd="1" destOrd="0" presId="urn:microsoft.com/office/officeart/2005/8/layout/list1"/>
    <dgm:cxn modelId="{8093C71C-8D23-415A-84A4-BEC40FDA7F4E}" type="presOf" srcId="{D6C9783F-79EC-42FA-A06F-CD5CA28B94F1}" destId="{5E866EAF-8212-4043-913B-C8101EE6E671}" srcOrd="0" destOrd="0" presId="urn:microsoft.com/office/officeart/2005/8/layout/list1"/>
    <dgm:cxn modelId="{36DE7E3D-3557-4BCA-A1A7-6CB055A3A0D3}" type="presOf" srcId="{448BA7AE-BBE4-4E11-BC61-667A12C29839}" destId="{E8D1D0B7-9536-4F23-8889-92DDAAB455A8}" srcOrd="1" destOrd="0" presId="urn:microsoft.com/office/officeart/2005/8/layout/list1"/>
    <dgm:cxn modelId="{7EAE390C-D845-4AC5-BD52-9599E1678D49}" type="presOf" srcId="{3AD1EF81-868B-42C9-AAE5-18208621808C}" destId="{D70CBADE-E068-4032-B322-05C9504B1588}" srcOrd="0" destOrd="0" presId="urn:microsoft.com/office/officeart/2005/8/layout/list1"/>
    <dgm:cxn modelId="{2E478C3E-F9CF-463F-95DC-9587E9D7A32A}" type="presOf" srcId="{0D03D502-176F-4BC6-8F24-EE2FBD021029}" destId="{3711FA61-42CA-43C3-8D89-17A17CFD68D8}" srcOrd="0" destOrd="0" presId="urn:microsoft.com/office/officeart/2005/8/layout/list1"/>
    <dgm:cxn modelId="{78642B93-A05F-485A-96AA-B844F5C10483}" type="presOf" srcId="{A7A09ECD-F9F6-4D6B-886E-A961F49C1166}" destId="{463F4034-6FFC-4EF1-B5AA-3A2B9E174000}" srcOrd="0" destOrd="1" presId="urn:microsoft.com/office/officeart/2005/8/layout/list1"/>
    <dgm:cxn modelId="{4083AB1A-7B7D-4301-A598-A30FFE7E2EEC}" srcId="{DAB2DF7D-200B-4B48-8161-8734C584E05F}" destId="{82925803-D4FE-4D04-B420-6CBE7D0BAAC5}" srcOrd="0" destOrd="0" parTransId="{122C2F1E-438B-4299-9201-5AC9CF0C1AA1}" sibTransId="{BF51859C-4199-46B6-888D-35119C234C60}"/>
    <dgm:cxn modelId="{D816FFC1-7DEA-4A25-A1A2-32B8C88C4514}" type="presOf" srcId="{30F8D993-5388-4D4A-B106-93F3A80FAD74}" destId="{EA3BE3E6-4A70-44E2-AD83-D9A6FFD71B64}" srcOrd="0" destOrd="0" presId="urn:microsoft.com/office/officeart/2005/8/layout/list1"/>
    <dgm:cxn modelId="{8718EA6A-9945-425F-BB5F-8E5D715E2E53}" srcId="{30F8D993-5388-4D4A-B106-93F3A80FAD74}" destId="{CF5F7227-D30B-4062-A0C1-1247CEE4BB90}" srcOrd="1" destOrd="0" parTransId="{828CF470-3183-4BA7-A775-E00D2FBA5737}" sibTransId="{C5F2994C-3ED7-4B78-94AD-083B63E5646C}"/>
    <dgm:cxn modelId="{516433F4-F416-4D9E-B9E0-799B775E3809}" type="presOf" srcId="{C348881B-FE4E-4645-91A7-8C361847FEEA}" destId="{5892EAEF-A26D-45BC-8CE1-96FABB13A82B}" srcOrd="0" destOrd="0" presId="urn:microsoft.com/office/officeart/2005/8/layout/list1"/>
    <dgm:cxn modelId="{7961E9B2-19E1-4500-9A99-20C36F5C67E1}" srcId="{30F8D993-5388-4D4A-B106-93F3A80FAD74}" destId="{C348881B-FE4E-4645-91A7-8C361847FEEA}" srcOrd="0" destOrd="0" parTransId="{3B903A07-D520-4F74-996A-2D06807EE4A6}" sibTransId="{5973469C-A0F5-421F-988A-C69948D8C2D3}"/>
    <dgm:cxn modelId="{62B6F47D-0C82-4ACF-A48B-BCE5FA5368B2}" type="presParOf" srcId="{D70CBADE-E068-4032-B322-05C9504B1588}" destId="{56951D31-395E-4B6E-8ECB-32CBE957521B}" srcOrd="0" destOrd="0" presId="urn:microsoft.com/office/officeart/2005/8/layout/list1"/>
    <dgm:cxn modelId="{A033FC71-5A51-4A05-B4F4-901B9DDCD6B1}" type="presParOf" srcId="{56951D31-395E-4B6E-8ECB-32CBE957521B}" destId="{FF848085-EBFA-4680-864B-C982B372F9BC}" srcOrd="0" destOrd="0" presId="urn:microsoft.com/office/officeart/2005/8/layout/list1"/>
    <dgm:cxn modelId="{6AB3C2F4-B11B-4AA3-9E6B-3EBEB9036981}" type="presParOf" srcId="{56951D31-395E-4B6E-8ECB-32CBE957521B}" destId="{0A48B511-13A7-4A48-8FC6-9B8AA4B7FC0C}" srcOrd="1" destOrd="0" presId="urn:microsoft.com/office/officeart/2005/8/layout/list1"/>
    <dgm:cxn modelId="{70C7008D-6C41-4914-BD5F-6430247737F2}" type="presParOf" srcId="{D70CBADE-E068-4032-B322-05C9504B1588}" destId="{3DAADADE-26BB-4396-99B9-34B3B1DEFB89}" srcOrd="1" destOrd="0" presId="urn:microsoft.com/office/officeart/2005/8/layout/list1"/>
    <dgm:cxn modelId="{4EBD16E5-6BD9-48AD-A2F2-4D8390AA27E9}" type="presParOf" srcId="{D70CBADE-E068-4032-B322-05C9504B1588}" destId="{463F4034-6FFC-4EF1-B5AA-3A2B9E174000}" srcOrd="2" destOrd="0" presId="urn:microsoft.com/office/officeart/2005/8/layout/list1"/>
    <dgm:cxn modelId="{586EF6D9-9A75-4368-B9EE-1298BC580F28}" type="presParOf" srcId="{D70CBADE-E068-4032-B322-05C9504B1588}" destId="{82FE9132-372A-495D-B8CE-AE3705F14ECD}" srcOrd="3" destOrd="0" presId="urn:microsoft.com/office/officeart/2005/8/layout/list1"/>
    <dgm:cxn modelId="{B74A2794-F986-4141-9C16-376BD42AE5CF}" type="presParOf" srcId="{D70CBADE-E068-4032-B322-05C9504B1588}" destId="{712BF7C6-34EF-4103-92AF-1388355AD5DE}" srcOrd="4" destOrd="0" presId="urn:microsoft.com/office/officeart/2005/8/layout/list1"/>
    <dgm:cxn modelId="{1B37DEB1-D631-47F7-A63C-2CCF6EC5E95B}" type="presParOf" srcId="{712BF7C6-34EF-4103-92AF-1388355AD5DE}" destId="{280D33BF-C93A-42B8-AF13-4637F31331EF}" srcOrd="0" destOrd="0" presId="urn:microsoft.com/office/officeart/2005/8/layout/list1"/>
    <dgm:cxn modelId="{EF2646E7-163A-47BC-B580-BD76F5FD4FEC}" type="presParOf" srcId="{712BF7C6-34EF-4103-92AF-1388355AD5DE}" destId="{6BFCA9B5-92FA-4391-ABDB-81CF5F8A409D}" srcOrd="1" destOrd="0" presId="urn:microsoft.com/office/officeart/2005/8/layout/list1"/>
    <dgm:cxn modelId="{1050DDF3-0BB8-42CE-86EC-5E69B4D09AB5}" type="presParOf" srcId="{D70CBADE-E068-4032-B322-05C9504B1588}" destId="{6BCFABBA-2382-4876-AED1-E9808876AAC9}" srcOrd="5" destOrd="0" presId="urn:microsoft.com/office/officeart/2005/8/layout/list1"/>
    <dgm:cxn modelId="{4AE9EB8E-5740-46FC-9326-E3A9D1E4E08F}" type="presParOf" srcId="{D70CBADE-E068-4032-B322-05C9504B1588}" destId="{5E866EAF-8212-4043-913B-C8101EE6E671}" srcOrd="6" destOrd="0" presId="urn:microsoft.com/office/officeart/2005/8/layout/list1"/>
    <dgm:cxn modelId="{3149E678-D56B-473C-836E-C695860F692A}" type="presParOf" srcId="{D70CBADE-E068-4032-B322-05C9504B1588}" destId="{7E3BC4A5-7FAE-403D-B4B1-87B8A4B39558}" srcOrd="7" destOrd="0" presId="urn:microsoft.com/office/officeart/2005/8/layout/list1"/>
    <dgm:cxn modelId="{A3C07EF2-06B9-4D00-A3DC-63207DAA0103}" type="presParOf" srcId="{D70CBADE-E068-4032-B322-05C9504B1588}" destId="{BD735284-3BBB-4FEB-9D27-59C86A57330B}" srcOrd="8" destOrd="0" presId="urn:microsoft.com/office/officeart/2005/8/layout/list1"/>
    <dgm:cxn modelId="{30BE8315-2DD9-403D-90C0-F88102266578}" type="presParOf" srcId="{BD735284-3BBB-4FEB-9D27-59C86A57330B}" destId="{EA3BE3E6-4A70-44E2-AD83-D9A6FFD71B64}" srcOrd="0" destOrd="0" presId="urn:microsoft.com/office/officeart/2005/8/layout/list1"/>
    <dgm:cxn modelId="{D982E7FF-9DF6-41ED-8EB8-9BC7E239076A}" type="presParOf" srcId="{BD735284-3BBB-4FEB-9D27-59C86A57330B}" destId="{5463873B-2669-4B81-BC6D-6DCFF2BB95E8}" srcOrd="1" destOrd="0" presId="urn:microsoft.com/office/officeart/2005/8/layout/list1"/>
    <dgm:cxn modelId="{475020CF-2246-4EAA-8942-E31CA85BBE97}" type="presParOf" srcId="{D70CBADE-E068-4032-B322-05C9504B1588}" destId="{48214B54-CAF3-486A-8A3F-51AB17371429}" srcOrd="9" destOrd="0" presId="urn:microsoft.com/office/officeart/2005/8/layout/list1"/>
    <dgm:cxn modelId="{6647F166-5701-4FD0-9D4F-3F8D786920D9}" type="presParOf" srcId="{D70CBADE-E068-4032-B322-05C9504B1588}" destId="{5892EAEF-A26D-45BC-8CE1-96FABB13A82B}" srcOrd="10" destOrd="0" presId="urn:microsoft.com/office/officeart/2005/8/layout/list1"/>
    <dgm:cxn modelId="{39065810-F17C-4C39-B550-5314DFC70864}" type="presParOf" srcId="{D70CBADE-E068-4032-B322-05C9504B1588}" destId="{9D0EEAE0-381B-4BFC-83FF-6B9CBFA04404}" srcOrd="11" destOrd="0" presId="urn:microsoft.com/office/officeart/2005/8/layout/list1"/>
    <dgm:cxn modelId="{3BBD1F27-1DAF-41B9-9F53-1308687B5558}" type="presParOf" srcId="{D70CBADE-E068-4032-B322-05C9504B1588}" destId="{FAD614FC-9E6B-4BD8-BF85-81EB14F53C6E}" srcOrd="12" destOrd="0" presId="urn:microsoft.com/office/officeart/2005/8/layout/list1"/>
    <dgm:cxn modelId="{89086A2B-4DEF-47EC-B11E-0D3F8F2AA71A}" type="presParOf" srcId="{FAD614FC-9E6B-4BD8-BF85-81EB14F53C6E}" destId="{BCBF577D-8DDA-47DE-9500-DC1291F30F3D}" srcOrd="0" destOrd="0" presId="urn:microsoft.com/office/officeart/2005/8/layout/list1"/>
    <dgm:cxn modelId="{F43C5E41-85FB-4B69-828E-7E2A6424E1F3}" type="presParOf" srcId="{FAD614FC-9E6B-4BD8-BF85-81EB14F53C6E}" destId="{E8D1D0B7-9536-4F23-8889-92DDAAB455A8}" srcOrd="1" destOrd="0" presId="urn:microsoft.com/office/officeart/2005/8/layout/list1"/>
    <dgm:cxn modelId="{A0A0D1D0-53F2-4E79-A7FD-D4DA02E92B8C}" type="presParOf" srcId="{D70CBADE-E068-4032-B322-05C9504B1588}" destId="{2012E531-2D26-4DD9-B635-90A83AD40A1C}" srcOrd="13" destOrd="0" presId="urn:microsoft.com/office/officeart/2005/8/layout/list1"/>
    <dgm:cxn modelId="{C7BAD90D-E09B-490F-A325-3BAE3CC8A6C8}" type="presParOf" srcId="{D70CBADE-E068-4032-B322-05C9504B1588}" destId="{3711FA61-42CA-43C3-8D89-17A17CFD68D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A88BFF2-9C48-4E6C-8204-E72310B734C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04D764-30B5-447B-A024-9E3350006F06}">
      <dgm:prSet phldrT="[Текст]" custT="1"/>
      <dgm:spPr/>
      <dgm:t>
        <a:bodyPr/>
        <a:lstStyle/>
        <a:p>
          <a:r>
            <a:rPr lang="ru-RU" sz="1800" b="0" dirty="0" smtClean="0">
              <a:latin typeface="Times New Roman" pitchFamily="18" charset="0"/>
              <a:cs typeface="Times New Roman" pitchFamily="18" charset="0"/>
            </a:rPr>
            <a:t>Реализация Стратегии требует привлечения финансовых ресурсов, источником которых являются средства бюджетов всех уровней, а также привлеченные средства из внебюджетных источников </a:t>
          </a:r>
          <a:endParaRPr lang="ru-RU" sz="1800" b="0" dirty="0">
            <a:latin typeface="Times New Roman" pitchFamily="18" charset="0"/>
            <a:cs typeface="Times New Roman" pitchFamily="18" charset="0"/>
          </a:endParaRPr>
        </a:p>
      </dgm:t>
    </dgm:pt>
    <dgm:pt modelId="{AA024942-33B9-4E49-9674-E49CB82349AE}" type="parTrans" cxnId="{8C641B63-495C-4930-A2C8-F971C4E7A660}">
      <dgm:prSet/>
      <dgm:spPr/>
      <dgm:t>
        <a:bodyPr/>
        <a:lstStyle/>
        <a:p>
          <a:endParaRPr lang="ru-RU"/>
        </a:p>
      </dgm:t>
    </dgm:pt>
    <dgm:pt modelId="{FF10D1BB-CE85-4EA2-B7F2-5B9725402E10}" type="sibTrans" cxnId="{8C641B63-495C-4930-A2C8-F971C4E7A660}">
      <dgm:prSet/>
      <dgm:spPr/>
      <dgm:t>
        <a:bodyPr/>
        <a:lstStyle/>
        <a:p>
          <a:endParaRPr lang="ru-RU"/>
        </a:p>
      </dgm:t>
    </dgm:pt>
    <dgm:pt modelId="{4B9738FE-42EC-424C-9073-5C70779DD873}">
      <dgm:prSet phldrT="[Текст]" custT="1"/>
      <dgm:spPr/>
      <dgm:t>
        <a:bodyPr/>
        <a:lstStyle/>
        <a:p>
          <a:r>
            <a:rPr lang="ru-RU" sz="1800" b="0" dirty="0" smtClean="0">
              <a:latin typeface="Times New Roman" pitchFamily="18" charset="0"/>
              <a:cs typeface="Times New Roman" pitchFamily="18" charset="0"/>
            </a:rPr>
            <a:t>Оценка финансовых ресурсов будет осуществляться на основе бюджетного прогноза и ежегодно в рамках реализации муниципальных программ </a:t>
          </a:r>
          <a:endParaRPr lang="ru-RU" sz="1800" b="0" dirty="0">
            <a:latin typeface="Times New Roman" pitchFamily="18" charset="0"/>
            <a:cs typeface="Times New Roman" pitchFamily="18" charset="0"/>
          </a:endParaRPr>
        </a:p>
      </dgm:t>
    </dgm:pt>
    <dgm:pt modelId="{9979C5AA-1808-43D9-8F22-879DCE2CE219}" type="parTrans" cxnId="{8D7D7D65-2446-4E76-9454-6BE0D3B0888E}">
      <dgm:prSet/>
      <dgm:spPr/>
      <dgm:t>
        <a:bodyPr/>
        <a:lstStyle/>
        <a:p>
          <a:endParaRPr lang="ru-RU"/>
        </a:p>
      </dgm:t>
    </dgm:pt>
    <dgm:pt modelId="{9E16B12C-91F0-4125-85D6-ED908885DF46}" type="sibTrans" cxnId="{8D7D7D65-2446-4E76-9454-6BE0D3B0888E}">
      <dgm:prSet/>
      <dgm:spPr/>
      <dgm:t>
        <a:bodyPr/>
        <a:lstStyle/>
        <a:p>
          <a:endParaRPr lang="ru-RU"/>
        </a:p>
      </dgm:t>
    </dgm:pt>
    <dgm:pt modelId="{C9BD402C-76ED-4569-AC6A-5D8D178CD19E}">
      <dgm:prSet phldrT="[Текст]" custT="1"/>
      <dgm:spPr/>
      <dgm:t>
        <a:bodyPr/>
        <a:lstStyle/>
        <a:p>
          <a:r>
            <a:rPr lang="ru-RU" sz="1800" b="0" dirty="0" smtClean="0">
              <a:latin typeface="Times New Roman" pitchFamily="18" charset="0"/>
              <a:cs typeface="Times New Roman" pitchFamily="18" charset="0"/>
            </a:rPr>
            <a:t>Оценка финансовых ресурсов реализации Стратегии  предполагает исследование структуры состава и динамики источников ресурсного обеспечения, определение необходимого объема каждого из ресурсов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7673373F-3794-41FA-8145-8B84A0509762}" type="parTrans" cxnId="{BC7FAF60-42BC-40F7-9AE5-10F6490B583C}">
      <dgm:prSet/>
      <dgm:spPr/>
      <dgm:t>
        <a:bodyPr/>
        <a:lstStyle/>
        <a:p>
          <a:endParaRPr lang="ru-RU"/>
        </a:p>
      </dgm:t>
    </dgm:pt>
    <dgm:pt modelId="{D2495D31-C642-4576-A447-7B0BF20FEF62}" type="sibTrans" cxnId="{BC7FAF60-42BC-40F7-9AE5-10F6490B583C}">
      <dgm:prSet/>
      <dgm:spPr/>
      <dgm:t>
        <a:bodyPr/>
        <a:lstStyle/>
        <a:p>
          <a:endParaRPr lang="ru-RU"/>
        </a:p>
      </dgm:t>
    </dgm:pt>
    <dgm:pt modelId="{8F9523EA-F44F-4C1C-A376-C5485F8E8C78}" type="pres">
      <dgm:prSet presAssocID="{3A88BFF2-9C48-4E6C-8204-E72310B734C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AB4C2F-CC38-40C1-A2A2-E1438DE4122B}" type="pres">
      <dgm:prSet presAssocID="{EE04D764-30B5-447B-A024-9E3350006F06}" presName="composite" presStyleCnt="0"/>
      <dgm:spPr/>
    </dgm:pt>
    <dgm:pt modelId="{0F44C390-03C8-4704-BAEC-EE0A2A371F2B}" type="pres">
      <dgm:prSet presAssocID="{EE04D764-30B5-447B-A024-9E3350006F06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1">
              <a:lumMod val="50000"/>
            </a:schemeClr>
          </a:solidFill>
        </a:ln>
      </dgm:spPr>
    </dgm:pt>
    <dgm:pt modelId="{8B5A33F0-0BA8-424C-9CCA-976BA1B52552}" type="pres">
      <dgm:prSet presAssocID="{EE04D764-30B5-447B-A024-9E3350006F06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95479A-64C3-4456-A487-E2D55BDAC5B0}" type="pres">
      <dgm:prSet presAssocID="{FF10D1BB-CE85-4EA2-B7F2-5B9725402E10}" presName="spacing" presStyleCnt="0"/>
      <dgm:spPr/>
    </dgm:pt>
    <dgm:pt modelId="{A38A920A-D766-43E4-AF68-45F6CEB01405}" type="pres">
      <dgm:prSet presAssocID="{4B9738FE-42EC-424C-9073-5C70779DD873}" presName="composite" presStyleCnt="0"/>
      <dgm:spPr/>
    </dgm:pt>
    <dgm:pt modelId="{940825B6-0EAE-4C21-BA21-5A5F2FE67B7D}" type="pres">
      <dgm:prSet presAssocID="{4B9738FE-42EC-424C-9073-5C70779DD873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7B0B24A-F714-43E1-A97C-AA4CD7DB6524}" type="pres">
      <dgm:prSet presAssocID="{4B9738FE-42EC-424C-9073-5C70779DD87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4E7043-D28B-4A3A-AC1D-E54C14A01A23}" type="pres">
      <dgm:prSet presAssocID="{9E16B12C-91F0-4125-85D6-ED908885DF46}" presName="spacing" presStyleCnt="0"/>
      <dgm:spPr/>
    </dgm:pt>
    <dgm:pt modelId="{095FA117-0026-4EEB-BCB3-BC36422548B9}" type="pres">
      <dgm:prSet presAssocID="{C9BD402C-76ED-4569-AC6A-5D8D178CD19E}" presName="composite" presStyleCnt="0"/>
      <dgm:spPr/>
    </dgm:pt>
    <dgm:pt modelId="{7B97136F-7C53-435A-83B3-CE4DF50FE876}" type="pres">
      <dgm:prSet presAssocID="{C9BD402C-76ED-4569-AC6A-5D8D178CD19E}" presName="imgShp" presStyleLbl="fgImgPlace1" presStyleIdx="2" presStyleCnt="3" custLinFactNeighborX="2048" custLinFactNeighborY="-3292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1">
              <a:lumMod val="50000"/>
            </a:schemeClr>
          </a:solidFill>
        </a:ln>
      </dgm:spPr>
    </dgm:pt>
    <dgm:pt modelId="{A7123047-EF10-4EEF-8DA0-EC340A3BAECE}" type="pres">
      <dgm:prSet presAssocID="{C9BD402C-76ED-4569-AC6A-5D8D178CD19E}" presName="txShp" presStyleLbl="node1" presStyleIdx="2" presStyleCnt="3" custScaleX="1032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7D7D65-2446-4E76-9454-6BE0D3B0888E}" srcId="{3A88BFF2-9C48-4E6C-8204-E72310B734C8}" destId="{4B9738FE-42EC-424C-9073-5C70779DD873}" srcOrd="1" destOrd="0" parTransId="{9979C5AA-1808-43D9-8F22-879DCE2CE219}" sibTransId="{9E16B12C-91F0-4125-85D6-ED908885DF46}"/>
    <dgm:cxn modelId="{8C641B63-495C-4930-A2C8-F971C4E7A660}" srcId="{3A88BFF2-9C48-4E6C-8204-E72310B734C8}" destId="{EE04D764-30B5-447B-A024-9E3350006F06}" srcOrd="0" destOrd="0" parTransId="{AA024942-33B9-4E49-9674-E49CB82349AE}" sibTransId="{FF10D1BB-CE85-4EA2-B7F2-5B9725402E10}"/>
    <dgm:cxn modelId="{18C5396B-EA4D-41CB-913B-CBF9B725BDA2}" type="presOf" srcId="{C9BD402C-76ED-4569-AC6A-5D8D178CD19E}" destId="{A7123047-EF10-4EEF-8DA0-EC340A3BAECE}" srcOrd="0" destOrd="0" presId="urn:microsoft.com/office/officeart/2005/8/layout/vList3"/>
    <dgm:cxn modelId="{BC7FAF60-42BC-40F7-9AE5-10F6490B583C}" srcId="{3A88BFF2-9C48-4E6C-8204-E72310B734C8}" destId="{C9BD402C-76ED-4569-AC6A-5D8D178CD19E}" srcOrd="2" destOrd="0" parTransId="{7673373F-3794-41FA-8145-8B84A0509762}" sibTransId="{D2495D31-C642-4576-A447-7B0BF20FEF62}"/>
    <dgm:cxn modelId="{3A826A01-EABD-4CEC-A7FC-307DC31CB803}" type="presOf" srcId="{3A88BFF2-9C48-4E6C-8204-E72310B734C8}" destId="{8F9523EA-F44F-4C1C-A376-C5485F8E8C78}" srcOrd="0" destOrd="0" presId="urn:microsoft.com/office/officeart/2005/8/layout/vList3"/>
    <dgm:cxn modelId="{02B40987-7B09-43DF-B6E8-8E9B2B7D0B27}" type="presOf" srcId="{4B9738FE-42EC-424C-9073-5C70779DD873}" destId="{B7B0B24A-F714-43E1-A97C-AA4CD7DB6524}" srcOrd="0" destOrd="0" presId="urn:microsoft.com/office/officeart/2005/8/layout/vList3"/>
    <dgm:cxn modelId="{26344D14-C35B-4451-9B63-9B86406CF9C5}" type="presOf" srcId="{EE04D764-30B5-447B-A024-9E3350006F06}" destId="{8B5A33F0-0BA8-424C-9CCA-976BA1B52552}" srcOrd="0" destOrd="0" presId="urn:microsoft.com/office/officeart/2005/8/layout/vList3"/>
    <dgm:cxn modelId="{95CB5196-AC68-4FE3-BD5C-5D3F91999111}" type="presParOf" srcId="{8F9523EA-F44F-4C1C-A376-C5485F8E8C78}" destId="{DAAB4C2F-CC38-40C1-A2A2-E1438DE4122B}" srcOrd="0" destOrd="0" presId="urn:microsoft.com/office/officeart/2005/8/layout/vList3"/>
    <dgm:cxn modelId="{A32DA2C9-1D41-4275-B41F-30C325D7B5B9}" type="presParOf" srcId="{DAAB4C2F-CC38-40C1-A2A2-E1438DE4122B}" destId="{0F44C390-03C8-4704-BAEC-EE0A2A371F2B}" srcOrd="0" destOrd="0" presId="urn:microsoft.com/office/officeart/2005/8/layout/vList3"/>
    <dgm:cxn modelId="{F4855E1F-2046-4776-B4E5-D35FFE4A5EF6}" type="presParOf" srcId="{DAAB4C2F-CC38-40C1-A2A2-E1438DE4122B}" destId="{8B5A33F0-0BA8-424C-9CCA-976BA1B52552}" srcOrd="1" destOrd="0" presId="urn:microsoft.com/office/officeart/2005/8/layout/vList3"/>
    <dgm:cxn modelId="{E5F816A5-2EAF-4EFD-91DF-27902A8552FF}" type="presParOf" srcId="{8F9523EA-F44F-4C1C-A376-C5485F8E8C78}" destId="{3F95479A-64C3-4456-A487-E2D55BDAC5B0}" srcOrd="1" destOrd="0" presId="urn:microsoft.com/office/officeart/2005/8/layout/vList3"/>
    <dgm:cxn modelId="{BB20FCFE-BBAF-4A28-8B0F-6CC497CA370F}" type="presParOf" srcId="{8F9523EA-F44F-4C1C-A376-C5485F8E8C78}" destId="{A38A920A-D766-43E4-AF68-45F6CEB01405}" srcOrd="2" destOrd="0" presId="urn:microsoft.com/office/officeart/2005/8/layout/vList3"/>
    <dgm:cxn modelId="{91AC8067-8B9C-489A-AE87-1BF5EF1A01B8}" type="presParOf" srcId="{A38A920A-D766-43E4-AF68-45F6CEB01405}" destId="{940825B6-0EAE-4C21-BA21-5A5F2FE67B7D}" srcOrd="0" destOrd="0" presId="urn:microsoft.com/office/officeart/2005/8/layout/vList3"/>
    <dgm:cxn modelId="{9A4162EF-C6F7-4D2D-AF0D-6AE7532A6209}" type="presParOf" srcId="{A38A920A-D766-43E4-AF68-45F6CEB01405}" destId="{B7B0B24A-F714-43E1-A97C-AA4CD7DB6524}" srcOrd="1" destOrd="0" presId="urn:microsoft.com/office/officeart/2005/8/layout/vList3"/>
    <dgm:cxn modelId="{629AA57C-00BB-4A4A-8DDF-FA650F73A96C}" type="presParOf" srcId="{8F9523EA-F44F-4C1C-A376-C5485F8E8C78}" destId="{7E4E7043-D28B-4A3A-AC1D-E54C14A01A23}" srcOrd="3" destOrd="0" presId="urn:microsoft.com/office/officeart/2005/8/layout/vList3"/>
    <dgm:cxn modelId="{F546E416-B507-4B03-95C0-B9961DE542EC}" type="presParOf" srcId="{8F9523EA-F44F-4C1C-A376-C5485F8E8C78}" destId="{095FA117-0026-4EEB-BCB3-BC36422548B9}" srcOrd="4" destOrd="0" presId="urn:microsoft.com/office/officeart/2005/8/layout/vList3"/>
    <dgm:cxn modelId="{F6A3578F-117F-437C-AB4A-841BB8C32B4B}" type="presParOf" srcId="{095FA117-0026-4EEB-BCB3-BC36422548B9}" destId="{7B97136F-7C53-435A-83B3-CE4DF50FE876}" srcOrd="0" destOrd="0" presId="urn:microsoft.com/office/officeart/2005/8/layout/vList3"/>
    <dgm:cxn modelId="{5679E5C2-1C2D-4932-939F-4A66CFB3177F}" type="presParOf" srcId="{095FA117-0026-4EEB-BCB3-BC36422548B9}" destId="{A7123047-EF10-4EEF-8DA0-EC340A3BAEC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485905A-3349-40DF-BBAB-6DA65A0B0F0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0970BB-15C7-45FD-BC15-367B65CDC550}">
      <dgm:prSet phldrT="[Текст]" custT="1"/>
      <dgm:spPr/>
      <dgm:t>
        <a:bodyPr/>
        <a:lstStyle/>
        <a:p>
          <a:pPr algn="ctr"/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Органам власти</a:t>
          </a:r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F04CB82C-9384-44FA-90D0-BB558952553C}" type="parTrans" cxnId="{05281D55-44A8-4492-940E-44E18CE6B32C}">
      <dgm:prSet/>
      <dgm:spPr/>
      <dgm:t>
        <a:bodyPr/>
        <a:lstStyle/>
        <a:p>
          <a:pPr algn="ctr"/>
          <a:endParaRPr lang="ru-RU"/>
        </a:p>
      </dgm:t>
    </dgm:pt>
    <dgm:pt modelId="{FFB98AAB-2939-4EAD-ADB4-1A8233D8C20C}" type="sibTrans" cxnId="{05281D55-44A8-4492-940E-44E18CE6B32C}">
      <dgm:prSet/>
      <dgm:spPr/>
      <dgm:t>
        <a:bodyPr/>
        <a:lstStyle/>
        <a:p>
          <a:pPr algn="ctr"/>
          <a:endParaRPr lang="ru-RU"/>
        </a:p>
      </dgm:t>
    </dgm:pt>
    <dgm:pt modelId="{06B9FC6F-136E-46EB-8F96-796DE552D4B5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согласовать с обществом видение будущего и распределять имеющиеся ресурсы для достижения поставленных целей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7B7F94E-90DD-4937-BAC7-5AE30C7E9A61}" type="parTrans" cxnId="{3DF26329-6413-4AC3-9340-35F4FC6A5332}">
      <dgm:prSet/>
      <dgm:spPr/>
      <dgm:t>
        <a:bodyPr/>
        <a:lstStyle/>
        <a:p>
          <a:pPr algn="ctr"/>
          <a:endParaRPr lang="ru-RU"/>
        </a:p>
      </dgm:t>
    </dgm:pt>
    <dgm:pt modelId="{98B97C30-7EC5-4094-A595-544E8DC56B7F}" type="sibTrans" cxnId="{3DF26329-6413-4AC3-9340-35F4FC6A5332}">
      <dgm:prSet/>
      <dgm:spPr/>
      <dgm:t>
        <a:bodyPr/>
        <a:lstStyle/>
        <a:p>
          <a:pPr algn="ctr"/>
          <a:endParaRPr lang="ru-RU"/>
        </a:p>
      </dgm:t>
    </dgm:pt>
    <dgm:pt modelId="{AD770AE9-A9A6-451E-93AA-A078D8A74C5E}">
      <dgm:prSet phldrT="[Текст]" custT="1"/>
      <dgm:spPr/>
      <dgm:t>
        <a:bodyPr/>
        <a:lstStyle/>
        <a:p>
          <a:pPr algn="ctr"/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Населению</a:t>
          </a:r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F613BC30-094A-4FDB-9769-8846D7C28F32}" type="parTrans" cxnId="{8A4CCED6-5CDF-4B95-A8F4-3E6930F7175A}">
      <dgm:prSet/>
      <dgm:spPr/>
      <dgm:t>
        <a:bodyPr/>
        <a:lstStyle/>
        <a:p>
          <a:pPr algn="ctr"/>
          <a:endParaRPr lang="ru-RU"/>
        </a:p>
      </dgm:t>
    </dgm:pt>
    <dgm:pt modelId="{2D85D84D-4861-4B6C-BF21-ED21EF4EC658}" type="sibTrans" cxnId="{8A4CCED6-5CDF-4B95-A8F4-3E6930F7175A}">
      <dgm:prSet/>
      <dgm:spPr/>
      <dgm:t>
        <a:bodyPr/>
        <a:lstStyle/>
        <a:p>
          <a:pPr algn="ctr"/>
          <a:endParaRPr lang="ru-RU"/>
        </a:p>
      </dgm:t>
    </dgm:pt>
    <dgm:pt modelId="{409188BB-DE09-4E9B-A1E3-266D77AEDF74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понимать, в каких условиях они, их дети и внуки будут жить через 10-15 лет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2258558-2D3B-4DA8-977B-7FD7E61082C7}" type="parTrans" cxnId="{75F83F21-5A9F-4883-9483-7D92073C52EC}">
      <dgm:prSet/>
      <dgm:spPr/>
      <dgm:t>
        <a:bodyPr/>
        <a:lstStyle/>
        <a:p>
          <a:pPr algn="ctr"/>
          <a:endParaRPr lang="ru-RU"/>
        </a:p>
      </dgm:t>
    </dgm:pt>
    <dgm:pt modelId="{A3FC1ECF-D35F-47AC-94B2-36CAAC62CDD2}" type="sibTrans" cxnId="{75F83F21-5A9F-4883-9483-7D92073C52EC}">
      <dgm:prSet/>
      <dgm:spPr/>
      <dgm:t>
        <a:bodyPr/>
        <a:lstStyle/>
        <a:p>
          <a:pPr algn="ctr"/>
          <a:endParaRPr lang="ru-RU"/>
        </a:p>
      </dgm:t>
    </dgm:pt>
    <dgm:pt modelId="{9FF623D0-A9EF-433A-BC89-9964BC6A0B20}">
      <dgm:prSet phldrT="[Текст]" custT="1"/>
      <dgm:spPr/>
      <dgm:t>
        <a:bodyPr/>
        <a:lstStyle/>
        <a:p>
          <a:pPr algn="ctr"/>
          <a:r>
            <a:rPr lang="ru-RU" sz="2000" b="0" dirty="0" smtClean="0">
              <a:latin typeface="Times New Roman" pitchFamily="18" charset="0"/>
              <a:cs typeface="Times New Roman" pitchFamily="18" charset="0"/>
            </a:rPr>
            <a:t>Бизнесу</a:t>
          </a:r>
          <a:endParaRPr lang="ru-RU" sz="2000" b="0" dirty="0">
            <a:latin typeface="Times New Roman" pitchFamily="18" charset="0"/>
            <a:cs typeface="Times New Roman" pitchFamily="18" charset="0"/>
          </a:endParaRPr>
        </a:p>
      </dgm:t>
    </dgm:pt>
    <dgm:pt modelId="{724785D8-C82A-4382-BD5D-38C41FC7D80E}" type="parTrans" cxnId="{97944227-2D4C-4363-8F2B-412925A4246D}">
      <dgm:prSet/>
      <dgm:spPr/>
      <dgm:t>
        <a:bodyPr/>
        <a:lstStyle/>
        <a:p>
          <a:pPr algn="ctr"/>
          <a:endParaRPr lang="ru-RU"/>
        </a:p>
      </dgm:t>
    </dgm:pt>
    <dgm:pt modelId="{7B3D0EDF-72C7-47D9-9A8C-107AAAD6C8BB}" type="sibTrans" cxnId="{97944227-2D4C-4363-8F2B-412925A4246D}">
      <dgm:prSet/>
      <dgm:spPr/>
      <dgm:t>
        <a:bodyPr/>
        <a:lstStyle/>
        <a:p>
          <a:pPr algn="ctr"/>
          <a:endParaRPr lang="ru-RU"/>
        </a:p>
      </dgm:t>
    </dgm:pt>
    <dgm:pt modelId="{A9A9D8A1-8D59-4354-B846-8AF8096BDED8}">
      <dgm:prSet phldrT="[Текст]"/>
      <dgm:spPr/>
      <dgm:t>
        <a:bodyPr/>
        <a:lstStyle/>
        <a:p>
          <a:pPr algn="ctr"/>
          <a:r>
            <a:rPr lang="ru-RU" dirty="0" smtClean="0">
              <a:latin typeface="Times New Roman" pitchFamily="18" charset="0"/>
              <a:cs typeface="Times New Roman" pitchFamily="18" charset="0"/>
            </a:rPr>
            <a:t>строить планы, инвестировать, развиваться в соответствии с целевыми установками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DF9F83F-B127-4222-B174-CD21F46FD298}" type="parTrans" cxnId="{BBA3A214-3E2A-4A5A-BE64-1BFD185DB3DE}">
      <dgm:prSet/>
      <dgm:spPr/>
      <dgm:t>
        <a:bodyPr/>
        <a:lstStyle/>
        <a:p>
          <a:pPr algn="ctr"/>
          <a:endParaRPr lang="ru-RU"/>
        </a:p>
      </dgm:t>
    </dgm:pt>
    <dgm:pt modelId="{568816E7-F88F-467E-8051-070263C2BE8D}" type="sibTrans" cxnId="{BBA3A214-3E2A-4A5A-BE64-1BFD185DB3DE}">
      <dgm:prSet/>
      <dgm:spPr/>
      <dgm:t>
        <a:bodyPr/>
        <a:lstStyle/>
        <a:p>
          <a:pPr algn="ctr"/>
          <a:endParaRPr lang="ru-RU"/>
        </a:p>
      </dgm:t>
    </dgm:pt>
    <dgm:pt modelId="{E1BF79BB-387F-43C4-9A36-FC2170F426EE}" type="pres">
      <dgm:prSet presAssocID="{A485905A-3349-40DF-BBAB-6DA65A0B0F0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EE28FF-2419-406C-BB55-3773FBA22E56}" type="pres">
      <dgm:prSet presAssocID="{5E0970BB-15C7-45FD-BC15-367B65CDC550}" presName="composite" presStyleCnt="0"/>
      <dgm:spPr/>
    </dgm:pt>
    <dgm:pt modelId="{90EFD582-69A8-4458-8909-0495987B4C14}" type="pres">
      <dgm:prSet presAssocID="{5E0970BB-15C7-45FD-BC15-367B65CDC55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9D09C9-93F6-4A1A-B4FA-745D7C6FC4D3}" type="pres">
      <dgm:prSet presAssocID="{5E0970BB-15C7-45FD-BC15-367B65CDC550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5A2410-B4FB-4550-986E-DADAC1CEAAFE}" type="pres">
      <dgm:prSet presAssocID="{FFB98AAB-2939-4EAD-ADB4-1A8233D8C20C}" presName="space" presStyleCnt="0"/>
      <dgm:spPr/>
    </dgm:pt>
    <dgm:pt modelId="{F7094B42-9926-4F3B-AB52-CB8F19C4A465}" type="pres">
      <dgm:prSet presAssocID="{AD770AE9-A9A6-451E-93AA-A078D8A74C5E}" presName="composite" presStyleCnt="0"/>
      <dgm:spPr/>
    </dgm:pt>
    <dgm:pt modelId="{B83B4D25-464F-459C-81F0-C32FF27510B6}" type="pres">
      <dgm:prSet presAssocID="{AD770AE9-A9A6-451E-93AA-A078D8A74C5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49D8A0-1DC2-4F3B-B7B1-650E7D7F8291}" type="pres">
      <dgm:prSet presAssocID="{AD770AE9-A9A6-451E-93AA-A078D8A74C5E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0BD317-A85B-433F-93E4-CEC78AA66E35}" type="pres">
      <dgm:prSet presAssocID="{2D85D84D-4861-4B6C-BF21-ED21EF4EC658}" presName="space" presStyleCnt="0"/>
      <dgm:spPr/>
    </dgm:pt>
    <dgm:pt modelId="{3F5AEF51-E7CF-4C7E-B7D5-770F6271C7C8}" type="pres">
      <dgm:prSet presAssocID="{9FF623D0-A9EF-433A-BC89-9964BC6A0B20}" presName="composite" presStyleCnt="0"/>
      <dgm:spPr/>
    </dgm:pt>
    <dgm:pt modelId="{D96BE49A-0C1C-4659-9731-6C5ED50359EC}" type="pres">
      <dgm:prSet presAssocID="{9FF623D0-A9EF-433A-BC89-9964BC6A0B2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B35D4-4623-4F3E-96BC-E8E300A1FAF9}" type="pres">
      <dgm:prSet presAssocID="{9FF623D0-A9EF-433A-BC89-9964BC6A0B20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5369F7-FA06-43BC-95ED-B7CE970F4468}" type="presOf" srcId="{AD770AE9-A9A6-451E-93AA-A078D8A74C5E}" destId="{B83B4D25-464F-459C-81F0-C32FF27510B6}" srcOrd="0" destOrd="0" presId="urn:microsoft.com/office/officeart/2005/8/layout/hList1"/>
    <dgm:cxn modelId="{FCBB600A-2A4B-4B6F-8A32-7336190F8EB1}" type="presOf" srcId="{06B9FC6F-136E-46EB-8F96-796DE552D4B5}" destId="{A49D09C9-93F6-4A1A-B4FA-745D7C6FC4D3}" srcOrd="0" destOrd="0" presId="urn:microsoft.com/office/officeart/2005/8/layout/hList1"/>
    <dgm:cxn modelId="{3DF26329-6413-4AC3-9340-35F4FC6A5332}" srcId="{5E0970BB-15C7-45FD-BC15-367B65CDC550}" destId="{06B9FC6F-136E-46EB-8F96-796DE552D4B5}" srcOrd="0" destOrd="0" parTransId="{E7B7F94E-90DD-4937-BAC7-5AE30C7E9A61}" sibTransId="{98B97C30-7EC5-4094-A595-544E8DC56B7F}"/>
    <dgm:cxn modelId="{82C535D5-7C91-46DD-85CB-8E8D64C5C338}" type="presOf" srcId="{409188BB-DE09-4E9B-A1E3-266D77AEDF74}" destId="{DD49D8A0-1DC2-4F3B-B7B1-650E7D7F8291}" srcOrd="0" destOrd="0" presId="urn:microsoft.com/office/officeart/2005/8/layout/hList1"/>
    <dgm:cxn modelId="{48A96701-F98D-441F-88D4-352CA75B8C8A}" type="presOf" srcId="{A485905A-3349-40DF-BBAB-6DA65A0B0F09}" destId="{E1BF79BB-387F-43C4-9A36-FC2170F426EE}" srcOrd="0" destOrd="0" presId="urn:microsoft.com/office/officeart/2005/8/layout/hList1"/>
    <dgm:cxn modelId="{BBA3A214-3E2A-4A5A-BE64-1BFD185DB3DE}" srcId="{9FF623D0-A9EF-433A-BC89-9964BC6A0B20}" destId="{A9A9D8A1-8D59-4354-B846-8AF8096BDED8}" srcOrd="0" destOrd="0" parTransId="{8DF9F83F-B127-4222-B174-CD21F46FD298}" sibTransId="{568816E7-F88F-467E-8051-070263C2BE8D}"/>
    <dgm:cxn modelId="{395C3834-74A3-44EC-8658-C283361AFF75}" type="presOf" srcId="{5E0970BB-15C7-45FD-BC15-367B65CDC550}" destId="{90EFD582-69A8-4458-8909-0495987B4C14}" srcOrd="0" destOrd="0" presId="urn:microsoft.com/office/officeart/2005/8/layout/hList1"/>
    <dgm:cxn modelId="{05281D55-44A8-4492-940E-44E18CE6B32C}" srcId="{A485905A-3349-40DF-BBAB-6DA65A0B0F09}" destId="{5E0970BB-15C7-45FD-BC15-367B65CDC550}" srcOrd="0" destOrd="0" parTransId="{F04CB82C-9384-44FA-90D0-BB558952553C}" sibTransId="{FFB98AAB-2939-4EAD-ADB4-1A8233D8C20C}"/>
    <dgm:cxn modelId="{8A4CCED6-5CDF-4B95-A8F4-3E6930F7175A}" srcId="{A485905A-3349-40DF-BBAB-6DA65A0B0F09}" destId="{AD770AE9-A9A6-451E-93AA-A078D8A74C5E}" srcOrd="1" destOrd="0" parTransId="{F613BC30-094A-4FDB-9769-8846D7C28F32}" sibTransId="{2D85D84D-4861-4B6C-BF21-ED21EF4EC658}"/>
    <dgm:cxn modelId="{75F83F21-5A9F-4883-9483-7D92073C52EC}" srcId="{AD770AE9-A9A6-451E-93AA-A078D8A74C5E}" destId="{409188BB-DE09-4E9B-A1E3-266D77AEDF74}" srcOrd="0" destOrd="0" parTransId="{F2258558-2D3B-4DA8-977B-7FD7E61082C7}" sibTransId="{A3FC1ECF-D35F-47AC-94B2-36CAAC62CDD2}"/>
    <dgm:cxn modelId="{A8E675E8-2ECE-49C8-9A3A-D07409240319}" type="presOf" srcId="{A9A9D8A1-8D59-4354-B846-8AF8096BDED8}" destId="{037B35D4-4623-4F3E-96BC-E8E300A1FAF9}" srcOrd="0" destOrd="0" presId="urn:microsoft.com/office/officeart/2005/8/layout/hList1"/>
    <dgm:cxn modelId="{C74113A9-2F6F-43A4-827A-0AD894802675}" type="presOf" srcId="{9FF623D0-A9EF-433A-BC89-9964BC6A0B20}" destId="{D96BE49A-0C1C-4659-9731-6C5ED50359EC}" srcOrd="0" destOrd="0" presId="urn:microsoft.com/office/officeart/2005/8/layout/hList1"/>
    <dgm:cxn modelId="{97944227-2D4C-4363-8F2B-412925A4246D}" srcId="{A485905A-3349-40DF-BBAB-6DA65A0B0F09}" destId="{9FF623D0-A9EF-433A-BC89-9964BC6A0B20}" srcOrd="2" destOrd="0" parTransId="{724785D8-C82A-4382-BD5D-38C41FC7D80E}" sibTransId="{7B3D0EDF-72C7-47D9-9A8C-107AAAD6C8BB}"/>
    <dgm:cxn modelId="{A030F6DF-FC84-4A60-9A62-8E743B7CFA24}" type="presParOf" srcId="{E1BF79BB-387F-43C4-9A36-FC2170F426EE}" destId="{61EE28FF-2419-406C-BB55-3773FBA22E56}" srcOrd="0" destOrd="0" presId="urn:microsoft.com/office/officeart/2005/8/layout/hList1"/>
    <dgm:cxn modelId="{418908A9-CE0C-4E4F-8C02-64017AAD6F4A}" type="presParOf" srcId="{61EE28FF-2419-406C-BB55-3773FBA22E56}" destId="{90EFD582-69A8-4458-8909-0495987B4C14}" srcOrd="0" destOrd="0" presId="urn:microsoft.com/office/officeart/2005/8/layout/hList1"/>
    <dgm:cxn modelId="{896A09C5-261C-482B-9FCC-C53F88BF828A}" type="presParOf" srcId="{61EE28FF-2419-406C-BB55-3773FBA22E56}" destId="{A49D09C9-93F6-4A1A-B4FA-745D7C6FC4D3}" srcOrd="1" destOrd="0" presId="urn:microsoft.com/office/officeart/2005/8/layout/hList1"/>
    <dgm:cxn modelId="{D9E82518-669B-4B19-B9EA-486F41D4A6A3}" type="presParOf" srcId="{E1BF79BB-387F-43C4-9A36-FC2170F426EE}" destId="{D55A2410-B4FB-4550-986E-DADAC1CEAAFE}" srcOrd="1" destOrd="0" presId="urn:microsoft.com/office/officeart/2005/8/layout/hList1"/>
    <dgm:cxn modelId="{92E5712B-FF9F-4580-9F99-4B99B20B8F4E}" type="presParOf" srcId="{E1BF79BB-387F-43C4-9A36-FC2170F426EE}" destId="{F7094B42-9926-4F3B-AB52-CB8F19C4A465}" srcOrd="2" destOrd="0" presId="urn:microsoft.com/office/officeart/2005/8/layout/hList1"/>
    <dgm:cxn modelId="{20A7247A-8FAD-44F8-88E2-A52D8506C9AE}" type="presParOf" srcId="{F7094B42-9926-4F3B-AB52-CB8F19C4A465}" destId="{B83B4D25-464F-459C-81F0-C32FF27510B6}" srcOrd="0" destOrd="0" presId="urn:microsoft.com/office/officeart/2005/8/layout/hList1"/>
    <dgm:cxn modelId="{48FF9645-8FEE-4CBB-990E-ED1F2BDABD97}" type="presParOf" srcId="{F7094B42-9926-4F3B-AB52-CB8F19C4A465}" destId="{DD49D8A0-1DC2-4F3B-B7B1-650E7D7F8291}" srcOrd="1" destOrd="0" presId="urn:microsoft.com/office/officeart/2005/8/layout/hList1"/>
    <dgm:cxn modelId="{40DF2190-798A-4948-B49E-980415AEA745}" type="presParOf" srcId="{E1BF79BB-387F-43C4-9A36-FC2170F426EE}" destId="{BB0BD317-A85B-433F-93E4-CEC78AA66E35}" srcOrd="3" destOrd="0" presId="urn:microsoft.com/office/officeart/2005/8/layout/hList1"/>
    <dgm:cxn modelId="{3E97727E-7E2D-411A-A2A7-E0BC86507DB1}" type="presParOf" srcId="{E1BF79BB-387F-43C4-9A36-FC2170F426EE}" destId="{3F5AEF51-E7CF-4C7E-B7D5-770F6271C7C8}" srcOrd="4" destOrd="0" presId="urn:microsoft.com/office/officeart/2005/8/layout/hList1"/>
    <dgm:cxn modelId="{D02C86F5-587E-41A8-B9C9-1B84CA89DE30}" type="presParOf" srcId="{3F5AEF51-E7CF-4C7E-B7D5-770F6271C7C8}" destId="{D96BE49A-0C1C-4659-9731-6C5ED50359EC}" srcOrd="0" destOrd="0" presId="urn:microsoft.com/office/officeart/2005/8/layout/hList1"/>
    <dgm:cxn modelId="{94C22066-EDD1-4F05-BB28-F3B47F9BD757}" type="presParOf" srcId="{3F5AEF51-E7CF-4C7E-B7D5-770F6271C7C8}" destId="{037B35D4-4623-4F3E-96BC-E8E300A1FAF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EFA3FA-120E-4959-9418-969E91255D4E}" type="doc">
      <dgm:prSet loTypeId="urn:microsoft.com/office/officeart/2005/8/layout/radial4" loCatId="relationship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21A0A30-2A2C-4A06-A194-C42AC293C720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Структура документа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4D4FB650-11D6-4A78-976C-49BE8B24B495}" type="parTrans" cxnId="{C7384C55-A06F-406A-9953-ED10D00FCAAD}">
      <dgm:prSet/>
      <dgm:spPr/>
      <dgm:t>
        <a:bodyPr/>
        <a:lstStyle/>
        <a:p>
          <a:endParaRPr lang="ru-RU"/>
        </a:p>
      </dgm:t>
    </dgm:pt>
    <dgm:pt modelId="{579D406C-DA8E-4BBC-8FE6-389582E4A05B}" type="sibTrans" cxnId="{C7384C55-A06F-406A-9953-ED10D00FCAAD}">
      <dgm:prSet/>
      <dgm:spPr/>
      <dgm:t>
        <a:bodyPr/>
        <a:lstStyle/>
        <a:p>
          <a:endParaRPr lang="ru-RU"/>
        </a:p>
      </dgm:t>
    </dgm:pt>
    <dgm:pt modelId="{82D65804-1F24-4505-BE58-941B4D174C87}">
      <dgm:prSet phldrT="[Текст]" custT="1"/>
      <dgm:spPr/>
      <dgm:t>
        <a:bodyPr/>
        <a:lstStyle/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Раздел 1.</a:t>
          </a:r>
        </a:p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Общие положения</a:t>
          </a:r>
        </a:p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Раскрыты концептуальные основы Стратегии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B9114BC4-3A43-44C8-AFA8-20A5A094CD53}" type="parTrans" cxnId="{E34A1808-1BED-4A49-A3FE-753AB86CF662}">
      <dgm:prSet/>
      <dgm:spPr/>
      <dgm:t>
        <a:bodyPr/>
        <a:lstStyle/>
        <a:p>
          <a:endParaRPr lang="ru-RU" dirty="0"/>
        </a:p>
      </dgm:t>
    </dgm:pt>
    <dgm:pt modelId="{979C427C-4727-47A0-AC60-0A17FCD8C990}" type="sibTrans" cxnId="{E34A1808-1BED-4A49-A3FE-753AB86CF662}">
      <dgm:prSet/>
      <dgm:spPr/>
      <dgm:t>
        <a:bodyPr/>
        <a:lstStyle/>
        <a:p>
          <a:endParaRPr lang="ru-RU"/>
        </a:p>
      </dgm:t>
    </dgm:pt>
    <dgm:pt modelId="{C5B7B5C2-57ED-4BE3-9854-954ADF3C6928}">
      <dgm:prSet phldrT="[Текст]" custT="1"/>
      <dgm:spPr/>
      <dgm:t>
        <a:bodyPr/>
        <a:lstStyle/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Раздел 2.</a:t>
          </a:r>
        </a:p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Социально-экономическое положение района</a:t>
          </a:r>
        </a:p>
        <a:p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1B64C573-88E2-4418-96D1-1D57E7DA3615}" type="parTrans" cxnId="{75392D5F-E237-4B7C-BB65-3F5D888BAF1A}">
      <dgm:prSet/>
      <dgm:spPr/>
      <dgm:t>
        <a:bodyPr/>
        <a:lstStyle/>
        <a:p>
          <a:endParaRPr lang="ru-RU" dirty="0"/>
        </a:p>
      </dgm:t>
    </dgm:pt>
    <dgm:pt modelId="{A46D1DB7-5727-4069-A04E-51B1423AA1D7}" type="sibTrans" cxnId="{75392D5F-E237-4B7C-BB65-3F5D888BAF1A}">
      <dgm:prSet/>
      <dgm:spPr/>
      <dgm:t>
        <a:bodyPr/>
        <a:lstStyle/>
        <a:p>
          <a:endParaRPr lang="ru-RU"/>
        </a:p>
      </dgm:t>
    </dgm:pt>
    <dgm:pt modelId="{CC5DBF61-18DD-4F5F-92FA-35CFF5C7C0E0}">
      <dgm:prSet phldrT="[Текст]" custT="1"/>
      <dgm:spPr/>
      <dgm:t>
        <a:bodyPr/>
        <a:lstStyle/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Раздел 7.</a:t>
          </a:r>
        </a:p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Риски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A654A1B1-7AF5-490D-A93B-3A2A3B7997FC}" type="parTrans" cxnId="{7A8932A3-CE3A-49CC-9F3D-06A5DAC26329}">
      <dgm:prSet/>
      <dgm:spPr/>
      <dgm:t>
        <a:bodyPr/>
        <a:lstStyle/>
        <a:p>
          <a:endParaRPr lang="ru-RU" dirty="0"/>
        </a:p>
      </dgm:t>
    </dgm:pt>
    <dgm:pt modelId="{7E0E78DE-8CB2-4165-911F-974C57715E58}" type="sibTrans" cxnId="{7A8932A3-CE3A-49CC-9F3D-06A5DAC26329}">
      <dgm:prSet/>
      <dgm:spPr/>
      <dgm:t>
        <a:bodyPr/>
        <a:lstStyle/>
        <a:p>
          <a:endParaRPr lang="ru-RU"/>
        </a:p>
      </dgm:t>
    </dgm:pt>
    <dgm:pt modelId="{6E7DF445-B00F-4AAB-8AFD-D606D1FC12F2}">
      <dgm:prSet phldrT="[Текст]" phldr="1"/>
      <dgm:spPr/>
      <dgm:t>
        <a:bodyPr/>
        <a:lstStyle/>
        <a:p>
          <a:endParaRPr lang="ru-RU" dirty="0"/>
        </a:p>
      </dgm:t>
    </dgm:pt>
    <dgm:pt modelId="{DEEC5EBC-5B57-40DF-A0DC-D54F7CA76102}" type="parTrans" cxnId="{6A235415-E2A4-4AA6-91DB-2ADFAE45519F}">
      <dgm:prSet/>
      <dgm:spPr/>
      <dgm:t>
        <a:bodyPr/>
        <a:lstStyle/>
        <a:p>
          <a:endParaRPr lang="ru-RU"/>
        </a:p>
      </dgm:t>
    </dgm:pt>
    <dgm:pt modelId="{205529C2-279E-4F9C-B1D6-66B34A140595}" type="sibTrans" cxnId="{6A235415-E2A4-4AA6-91DB-2ADFAE45519F}">
      <dgm:prSet/>
      <dgm:spPr/>
      <dgm:t>
        <a:bodyPr/>
        <a:lstStyle/>
        <a:p>
          <a:endParaRPr lang="ru-RU"/>
        </a:p>
      </dgm:t>
    </dgm:pt>
    <dgm:pt modelId="{A496210E-C6A5-4C07-A22B-AEC029657767}">
      <dgm:prSet custT="1"/>
      <dgm:spPr/>
      <dgm:t>
        <a:bodyPr/>
        <a:lstStyle/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Раздел 3. </a:t>
          </a:r>
        </a:p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Прогноз социально-экономического развития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7D41836F-EB51-4645-A090-CA6A0B97CF24}" type="parTrans" cxnId="{0E3F6B7A-0771-423D-9ACD-0BB5E4E7BA68}">
      <dgm:prSet/>
      <dgm:spPr/>
      <dgm:t>
        <a:bodyPr/>
        <a:lstStyle/>
        <a:p>
          <a:endParaRPr lang="ru-RU" dirty="0"/>
        </a:p>
      </dgm:t>
    </dgm:pt>
    <dgm:pt modelId="{60DC0A50-8AC0-4F03-BA93-FB7CA45B58B8}" type="sibTrans" cxnId="{0E3F6B7A-0771-423D-9ACD-0BB5E4E7BA68}">
      <dgm:prSet/>
      <dgm:spPr/>
      <dgm:t>
        <a:bodyPr/>
        <a:lstStyle/>
        <a:p>
          <a:endParaRPr lang="ru-RU"/>
        </a:p>
      </dgm:t>
    </dgm:pt>
    <dgm:pt modelId="{79CC64AB-FCA4-4EBF-8144-872FBD4516E6}">
      <dgm:prSet custT="1"/>
      <dgm:spPr/>
      <dgm:t>
        <a:bodyPr/>
        <a:lstStyle/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Раздел 4.</a:t>
          </a:r>
        </a:p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Стратегические цели и задачи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062A12C2-AE18-4B30-A7A6-DDFAA2EECE09}" type="parTrans" cxnId="{589F32CF-3CC9-406C-A1B7-6DAF9C5D227F}">
      <dgm:prSet/>
      <dgm:spPr/>
      <dgm:t>
        <a:bodyPr/>
        <a:lstStyle/>
        <a:p>
          <a:endParaRPr lang="ru-RU" dirty="0"/>
        </a:p>
      </dgm:t>
    </dgm:pt>
    <dgm:pt modelId="{8A4DB240-9CF9-45E7-A64C-D7B8ED1E4FBA}" type="sibTrans" cxnId="{589F32CF-3CC9-406C-A1B7-6DAF9C5D227F}">
      <dgm:prSet/>
      <dgm:spPr/>
      <dgm:t>
        <a:bodyPr/>
        <a:lstStyle/>
        <a:p>
          <a:endParaRPr lang="ru-RU"/>
        </a:p>
      </dgm:t>
    </dgm:pt>
    <dgm:pt modelId="{0FCE80C7-939F-440C-B0FB-2417B966B83E}">
      <dgm:prSet custT="1"/>
      <dgm:spPr/>
      <dgm:t>
        <a:bodyPr/>
        <a:lstStyle/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Раздел 5.</a:t>
          </a:r>
        </a:p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Программа оздоровления муниципальных финансов</a:t>
          </a:r>
        </a:p>
        <a:p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E413AEF7-D78C-45DD-9128-D7AE0B76F165}" type="parTrans" cxnId="{0AA4E4AA-FE84-4D73-B6AE-2777D7D616C5}">
      <dgm:prSet/>
      <dgm:spPr/>
      <dgm:t>
        <a:bodyPr/>
        <a:lstStyle/>
        <a:p>
          <a:endParaRPr lang="ru-RU" dirty="0"/>
        </a:p>
      </dgm:t>
    </dgm:pt>
    <dgm:pt modelId="{C37E8726-2199-4653-A34E-57A07316EF7D}" type="sibTrans" cxnId="{0AA4E4AA-FE84-4D73-B6AE-2777D7D616C5}">
      <dgm:prSet/>
      <dgm:spPr/>
      <dgm:t>
        <a:bodyPr/>
        <a:lstStyle/>
        <a:p>
          <a:endParaRPr lang="ru-RU"/>
        </a:p>
      </dgm:t>
    </dgm:pt>
    <dgm:pt modelId="{5F4DEC4B-FEC1-4A1A-9C02-AF417DE8F00B}">
      <dgm:prSet custT="1"/>
      <dgm:spPr/>
      <dgm:t>
        <a:bodyPr/>
        <a:lstStyle/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Раздел 6.</a:t>
          </a:r>
        </a:p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Механизм реализации Стратегии</a:t>
          </a:r>
        </a:p>
        <a:p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D96ACA42-A40A-4AC5-80FB-D8F07D155FD4}" type="parTrans" cxnId="{B8B0630C-F6A8-48AD-A840-B70DBC4AD855}">
      <dgm:prSet/>
      <dgm:spPr/>
      <dgm:t>
        <a:bodyPr/>
        <a:lstStyle/>
        <a:p>
          <a:endParaRPr lang="ru-RU" dirty="0"/>
        </a:p>
      </dgm:t>
    </dgm:pt>
    <dgm:pt modelId="{32ACB01E-D835-473A-8C72-E0F8EE53F751}" type="sibTrans" cxnId="{B8B0630C-F6A8-48AD-A840-B70DBC4AD855}">
      <dgm:prSet/>
      <dgm:spPr/>
      <dgm:t>
        <a:bodyPr/>
        <a:lstStyle/>
        <a:p>
          <a:endParaRPr lang="ru-RU"/>
        </a:p>
      </dgm:t>
    </dgm:pt>
    <dgm:pt modelId="{A01F0CB3-6D12-45C2-A425-FB08A028DF1A}">
      <dgm:prSet custT="1"/>
      <dgm:spPr/>
      <dgm:t>
        <a:bodyPr/>
        <a:lstStyle/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Раздел 8.</a:t>
          </a:r>
        </a:p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Муниципальные программы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39DEE566-DFF8-408B-A8AC-3D9C39BE9F2B}" type="parTrans" cxnId="{9FB6399F-2ECC-4AE2-BD9D-5F4F2F9D0A7D}">
      <dgm:prSet/>
      <dgm:spPr/>
      <dgm:t>
        <a:bodyPr/>
        <a:lstStyle/>
        <a:p>
          <a:endParaRPr lang="ru-RU" dirty="0"/>
        </a:p>
      </dgm:t>
    </dgm:pt>
    <dgm:pt modelId="{CFA121B1-9355-4F42-973F-E81FFBD41924}" type="sibTrans" cxnId="{9FB6399F-2ECC-4AE2-BD9D-5F4F2F9D0A7D}">
      <dgm:prSet/>
      <dgm:spPr/>
      <dgm:t>
        <a:bodyPr/>
        <a:lstStyle/>
        <a:p>
          <a:endParaRPr lang="ru-RU"/>
        </a:p>
      </dgm:t>
    </dgm:pt>
    <dgm:pt modelId="{5A9AEDFA-3B09-4472-B74B-5C1FA30A9D2D}">
      <dgm:prSet custT="1"/>
      <dgm:spPr/>
      <dgm:t>
        <a:bodyPr/>
        <a:lstStyle/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Приложение 3.</a:t>
          </a:r>
        </a:p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Мероприятия по консолидации бюджетных средств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30EFD998-D537-4F50-8463-148044FD59AC}" type="parTrans" cxnId="{3467D78B-AA96-4A7B-9495-9F2894C26E0A}">
      <dgm:prSet/>
      <dgm:spPr/>
      <dgm:t>
        <a:bodyPr/>
        <a:lstStyle/>
        <a:p>
          <a:endParaRPr lang="ru-RU" dirty="0"/>
        </a:p>
      </dgm:t>
    </dgm:pt>
    <dgm:pt modelId="{4D2BF229-8F90-4B61-8FD2-C84CC729ED21}" type="sibTrans" cxnId="{3467D78B-AA96-4A7B-9495-9F2894C26E0A}">
      <dgm:prSet/>
      <dgm:spPr/>
      <dgm:t>
        <a:bodyPr/>
        <a:lstStyle/>
        <a:p>
          <a:endParaRPr lang="ru-RU"/>
        </a:p>
      </dgm:t>
    </dgm:pt>
    <dgm:pt modelId="{BD9C5524-D903-4CA3-80BD-8F769E6AED08}">
      <dgm:prSet custT="1"/>
      <dgm:spPr/>
      <dgm:t>
        <a:bodyPr/>
        <a:lstStyle/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Приложение 2.</a:t>
          </a:r>
        </a:p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Финансовое обеспечение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3D83D07E-42A2-4112-8BAF-479A60D560B6}" type="parTrans" cxnId="{D617B1AF-F622-4C30-B167-13BF27DB981C}">
      <dgm:prSet/>
      <dgm:spPr/>
      <dgm:t>
        <a:bodyPr/>
        <a:lstStyle/>
        <a:p>
          <a:endParaRPr lang="ru-RU" dirty="0"/>
        </a:p>
      </dgm:t>
    </dgm:pt>
    <dgm:pt modelId="{4C170B94-F28C-4533-8403-1E088E7B3CA9}" type="sibTrans" cxnId="{D617B1AF-F622-4C30-B167-13BF27DB981C}">
      <dgm:prSet/>
      <dgm:spPr/>
      <dgm:t>
        <a:bodyPr/>
        <a:lstStyle/>
        <a:p>
          <a:endParaRPr lang="ru-RU"/>
        </a:p>
      </dgm:t>
    </dgm:pt>
    <dgm:pt modelId="{DA15E401-1A18-410A-A019-17927F6621A0}">
      <dgm:prSet custT="1"/>
      <dgm:spPr/>
      <dgm:t>
        <a:bodyPr/>
        <a:lstStyle/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Приложение 1.</a:t>
          </a:r>
        </a:p>
        <a:p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Основные мероприятия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15981C77-2D59-4644-9B7B-182793A6D0F9}" type="parTrans" cxnId="{438DF972-0808-46C9-B01E-503732AA5231}">
      <dgm:prSet/>
      <dgm:spPr/>
      <dgm:t>
        <a:bodyPr/>
        <a:lstStyle/>
        <a:p>
          <a:endParaRPr lang="ru-RU" dirty="0"/>
        </a:p>
      </dgm:t>
    </dgm:pt>
    <dgm:pt modelId="{B5AE3EEE-975A-4E05-9431-0F2A9B364FD9}" type="sibTrans" cxnId="{438DF972-0808-46C9-B01E-503732AA5231}">
      <dgm:prSet/>
      <dgm:spPr/>
      <dgm:t>
        <a:bodyPr/>
        <a:lstStyle/>
        <a:p>
          <a:endParaRPr lang="ru-RU"/>
        </a:p>
      </dgm:t>
    </dgm:pt>
    <dgm:pt modelId="{023F7877-2B4F-4DEE-8498-A25B836D23C7}" type="pres">
      <dgm:prSet presAssocID="{28EFA3FA-120E-4959-9418-969E91255D4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ACF57C-8EE2-4768-9FC1-14E6B12F58F3}" type="pres">
      <dgm:prSet presAssocID="{A21A0A30-2A2C-4A06-A194-C42AC293C720}" presName="centerShape" presStyleLbl="node0" presStyleIdx="0" presStyleCnt="1" custScaleX="168263" custScaleY="118912" custLinFactNeighborX="1624" custLinFactNeighborY="-20185"/>
      <dgm:spPr/>
      <dgm:t>
        <a:bodyPr/>
        <a:lstStyle/>
        <a:p>
          <a:endParaRPr lang="ru-RU"/>
        </a:p>
      </dgm:t>
    </dgm:pt>
    <dgm:pt modelId="{2A6171D8-4D9D-4765-9A24-995D4AB621D0}" type="pres">
      <dgm:prSet presAssocID="{B9114BC4-3A43-44C8-AFA8-20A5A094CD53}" presName="parTrans" presStyleLbl="bgSibTrans2D1" presStyleIdx="0" presStyleCnt="11"/>
      <dgm:spPr/>
      <dgm:t>
        <a:bodyPr/>
        <a:lstStyle/>
        <a:p>
          <a:endParaRPr lang="ru-RU"/>
        </a:p>
      </dgm:t>
    </dgm:pt>
    <dgm:pt modelId="{58B0AAEE-96C7-44C7-91B5-8D490DF6A5CC}" type="pres">
      <dgm:prSet presAssocID="{82D65804-1F24-4505-BE58-941B4D174C87}" presName="node" presStyleLbl="node1" presStyleIdx="0" presStyleCnt="11" custScaleX="147062" custScaleY="179685" custRadScaleRad="60423" custRadScaleInc="-706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6F6467-FA61-4FFE-BD3D-6D601C648645}" type="pres">
      <dgm:prSet presAssocID="{1B64C573-88E2-4418-96D1-1D57E7DA3615}" presName="parTrans" presStyleLbl="bgSibTrans2D1" presStyleIdx="1" presStyleCnt="11"/>
      <dgm:spPr/>
      <dgm:t>
        <a:bodyPr/>
        <a:lstStyle/>
        <a:p>
          <a:endParaRPr lang="ru-RU"/>
        </a:p>
      </dgm:t>
    </dgm:pt>
    <dgm:pt modelId="{45355B7C-457C-44CE-B5F0-2F0230514E06}" type="pres">
      <dgm:prSet presAssocID="{C5B7B5C2-57ED-4BE3-9854-954ADF3C6928}" presName="node" presStyleLbl="node1" presStyleIdx="1" presStyleCnt="11" custScaleX="130867" custScaleY="186142" custRadScaleRad="83909" custRadScaleInc="70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CA8997-D8FA-4763-B649-84BB0AE4B679}" type="pres">
      <dgm:prSet presAssocID="{7D41836F-EB51-4645-A090-CA6A0B97CF24}" presName="parTrans" presStyleLbl="bgSibTrans2D1" presStyleIdx="2" presStyleCnt="11" custLinFactNeighborX="416" custLinFactNeighborY="-5638"/>
      <dgm:spPr/>
      <dgm:t>
        <a:bodyPr/>
        <a:lstStyle/>
        <a:p>
          <a:endParaRPr lang="ru-RU"/>
        </a:p>
      </dgm:t>
    </dgm:pt>
    <dgm:pt modelId="{B03B5ADD-C5E5-4202-855B-A81F6B8DC197}" type="pres">
      <dgm:prSet presAssocID="{A496210E-C6A5-4C07-A22B-AEC029657767}" presName="node" presStyleLbl="node1" presStyleIdx="2" presStyleCnt="11" custScaleY="158864" custRadScaleRad="108056" custRadScaleInc="44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196ABD-33B4-4CB4-8AC5-E0F759F196E2}" type="pres">
      <dgm:prSet presAssocID="{062A12C2-AE18-4B30-A7A6-DDFAA2EECE09}" presName="parTrans" presStyleLbl="bgSibTrans2D1" presStyleIdx="3" presStyleCnt="11"/>
      <dgm:spPr/>
      <dgm:t>
        <a:bodyPr/>
        <a:lstStyle/>
        <a:p>
          <a:endParaRPr lang="ru-RU"/>
        </a:p>
      </dgm:t>
    </dgm:pt>
    <dgm:pt modelId="{6DFA16DE-1CA1-4E7F-B30B-B315B7B06A14}" type="pres">
      <dgm:prSet presAssocID="{79CC64AB-FCA4-4EBF-8144-872FBD4516E6}" presName="node" presStyleLbl="node1" presStyleIdx="3" presStyleCnt="11" custScaleX="176156" custScaleY="134517" custRadScaleRad="108337" custRadScaleInc="41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6BF794-11F0-41A5-82DC-4E8C8D56CFA1}" type="pres">
      <dgm:prSet presAssocID="{E413AEF7-D78C-45DD-9128-D7AE0B76F165}" presName="parTrans" presStyleLbl="bgSibTrans2D1" presStyleIdx="4" presStyleCnt="11"/>
      <dgm:spPr/>
      <dgm:t>
        <a:bodyPr/>
        <a:lstStyle/>
        <a:p>
          <a:endParaRPr lang="ru-RU"/>
        </a:p>
      </dgm:t>
    </dgm:pt>
    <dgm:pt modelId="{900EDDF5-182C-43A5-90DE-971DC11BECAA}" type="pres">
      <dgm:prSet presAssocID="{0FCE80C7-939F-440C-B0FB-2417B966B83E}" presName="node" presStyleLbl="node1" presStyleIdx="4" presStyleCnt="11" custScaleX="129694" custScaleY="172538" custRadScaleRad="105529" custRadScaleInc="740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73C244-EB80-429B-8438-E468A9FE052C}" type="pres">
      <dgm:prSet presAssocID="{D96ACA42-A40A-4AC5-80FB-D8F07D155FD4}" presName="parTrans" presStyleLbl="bgSibTrans2D1" presStyleIdx="5" presStyleCnt="11"/>
      <dgm:spPr/>
      <dgm:t>
        <a:bodyPr/>
        <a:lstStyle/>
        <a:p>
          <a:endParaRPr lang="ru-RU"/>
        </a:p>
      </dgm:t>
    </dgm:pt>
    <dgm:pt modelId="{2EE47F16-8DFD-433D-BD88-B6765A43F3B7}" type="pres">
      <dgm:prSet presAssocID="{5F4DEC4B-FEC1-4A1A-9C02-AF417DE8F00B}" presName="node" presStyleLbl="node1" presStyleIdx="5" presStyleCnt="11" custScaleX="165386" custScaleY="156276" custRadScaleRad="111170" custRadScaleInc="100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03D419-C9B1-481E-A211-C6DA58D41981}" type="pres">
      <dgm:prSet presAssocID="{A654A1B1-7AF5-490D-A93B-3A2A3B7997FC}" presName="parTrans" presStyleLbl="bgSibTrans2D1" presStyleIdx="6" presStyleCnt="11"/>
      <dgm:spPr/>
      <dgm:t>
        <a:bodyPr/>
        <a:lstStyle/>
        <a:p>
          <a:endParaRPr lang="ru-RU"/>
        </a:p>
      </dgm:t>
    </dgm:pt>
    <dgm:pt modelId="{CACCAE06-B21F-4E11-8856-C7BEDB3576B1}" type="pres">
      <dgm:prSet presAssocID="{CC5DBF61-18DD-4F5F-92FA-35CFF5C7C0E0}" presName="node" presStyleLbl="node1" presStyleIdx="6" presStyleCnt="11" custScaleX="189966" custRadScaleRad="121112" custRadScaleInc="1419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E7B30D-4188-4306-AAEC-640470DD0459}" type="pres">
      <dgm:prSet presAssocID="{39DEE566-DFF8-408B-A8AC-3D9C39BE9F2B}" presName="parTrans" presStyleLbl="bgSibTrans2D1" presStyleIdx="7" presStyleCnt="11"/>
      <dgm:spPr/>
      <dgm:t>
        <a:bodyPr/>
        <a:lstStyle/>
        <a:p>
          <a:endParaRPr lang="ru-RU"/>
        </a:p>
      </dgm:t>
    </dgm:pt>
    <dgm:pt modelId="{854D9E3E-09A6-4280-BE48-BE11D243676B}" type="pres">
      <dgm:prSet presAssocID="{A01F0CB3-6D12-45C2-A425-FB08A028DF1A}" presName="node" presStyleLbl="node1" presStyleIdx="7" presStyleCnt="11" custScaleX="174397" custScaleY="125455" custRadScaleRad="101781" custRadScaleInc="136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CF28E0-0805-4E0A-A312-F704FDB74D41}" type="pres">
      <dgm:prSet presAssocID="{30EFD998-D537-4F50-8463-148044FD59AC}" presName="parTrans" presStyleLbl="bgSibTrans2D1" presStyleIdx="8" presStyleCnt="11" custAng="21556916" custScaleX="100009" custScaleY="99240" custLinFactNeighborX="3307" custLinFactNeighborY="12868"/>
      <dgm:spPr/>
      <dgm:t>
        <a:bodyPr/>
        <a:lstStyle/>
        <a:p>
          <a:endParaRPr lang="ru-RU"/>
        </a:p>
      </dgm:t>
    </dgm:pt>
    <dgm:pt modelId="{7EB9541D-2AAA-454B-9219-8B5D98F78E31}" type="pres">
      <dgm:prSet presAssocID="{5A9AEDFA-3B09-4472-B74B-5C1FA30A9D2D}" presName="node" presStyleLbl="node1" presStyleIdx="8" presStyleCnt="11" custScaleX="204437" custRadScaleRad="17257" custRadScaleInc="691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38D9BD-DEBA-47E5-A997-B1654E7862B0}" type="pres">
      <dgm:prSet presAssocID="{15981C77-2D59-4644-9B7B-182793A6D0F9}" presName="parTrans" presStyleLbl="bgSibTrans2D1" presStyleIdx="9" presStyleCnt="11"/>
      <dgm:spPr/>
      <dgm:t>
        <a:bodyPr/>
        <a:lstStyle/>
        <a:p>
          <a:endParaRPr lang="ru-RU"/>
        </a:p>
      </dgm:t>
    </dgm:pt>
    <dgm:pt modelId="{49B07736-4C12-4907-89CE-850EE958F04A}" type="pres">
      <dgm:prSet presAssocID="{DA15E401-1A18-410A-A019-17927F6621A0}" presName="node" presStyleLbl="node1" presStyleIdx="9" presStyleCnt="11" custScaleX="172781" custRadScaleRad="87039" custRadScaleInc="288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2E23D5-EA0A-4F2F-9BDF-2C8CE5AAEC02}" type="pres">
      <dgm:prSet presAssocID="{3D83D07E-42A2-4112-8BAF-479A60D560B6}" presName="parTrans" presStyleLbl="bgSibTrans2D1" presStyleIdx="10" presStyleCnt="11"/>
      <dgm:spPr/>
      <dgm:t>
        <a:bodyPr/>
        <a:lstStyle/>
        <a:p>
          <a:endParaRPr lang="ru-RU"/>
        </a:p>
      </dgm:t>
    </dgm:pt>
    <dgm:pt modelId="{3D190F64-3C57-426D-8AEB-424A6FCDF46F}" type="pres">
      <dgm:prSet presAssocID="{BD9C5524-D903-4CA3-80BD-8F769E6AED08}" presName="node" presStyleLbl="node1" presStyleIdx="10" presStyleCnt="11" custScaleX="169942" custRadScaleRad="76784" custRadScaleInc="773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E84287-69BD-467C-95F5-FFFDE096773C}" type="presOf" srcId="{7D41836F-EB51-4645-A090-CA6A0B97CF24}" destId="{F1CA8997-D8FA-4763-B649-84BB0AE4B679}" srcOrd="0" destOrd="0" presId="urn:microsoft.com/office/officeart/2005/8/layout/radial4"/>
    <dgm:cxn modelId="{6A235415-E2A4-4AA6-91DB-2ADFAE45519F}" srcId="{28EFA3FA-120E-4959-9418-969E91255D4E}" destId="{6E7DF445-B00F-4AAB-8AFD-D606D1FC12F2}" srcOrd="1" destOrd="0" parTransId="{DEEC5EBC-5B57-40DF-A0DC-D54F7CA76102}" sibTransId="{205529C2-279E-4F9C-B1D6-66B34A140595}"/>
    <dgm:cxn modelId="{39291490-67AD-4582-9625-816BFB224981}" type="presOf" srcId="{30EFD998-D537-4F50-8463-148044FD59AC}" destId="{59CF28E0-0805-4E0A-A312-F704FDB74D41}" srcOrd="0" destOrd="0" presId="urn:microsoft.com/office/officeart/2005/8/layout/radial4"/>
    <dgm:cxn modelId="{438DF972-0808-46C9-B01E-503732AA5231}" srcId="{A21A0A30-2A2C-4A06-A194-C42AC293C720}" destId="{DA15E401-1A18-410A-A019-17927F6621A0}" srcOrd="9" destOrd="0" parTransId="{15981C77-2D59-4644-9B7B-182793A6D0F9}" sibTransId="{B5AE3EEE-975A-4E05-9431-0F2A9B364FD9}"/>
    <dgm:cxn modelId="{56349A89-9AF7-4270-B87C-E3F8B4E40501}" type="presOf" srcId="{DA15E401-1A18-410A-A019-17927F6621A0}" destId="{49B07736-4C12-4907-89CE-850EE958F04A}" srcOrd="0" destOrd="0" presId="urn:microsoft.com/office/officeart/2005/8/layout/radial4"/>
    <dgm:cxn modelId="{380DADB8-C4F6-4411-A32F-98B3E3478C82}" type="presOf" srcId="{D96ACA42-A40A-4AC5-80FB-D8F07D155FD4}" destId="{0873C244-EB80-429B-8438-E468A9FE052C}" srcOrd="0" destOrd="0" presId="urn:microsoft.com/office/officeart/2005/8/layout/radial4"/>
    <dgm:cxn modelId="{EE3B63C7-6E55-4E7E-8A8C-E2A9C87821B6}" type="presOf" srcId="{062A12C2-AE18-4B30-A7A6-DDFAA2EECE09}" destId="{C0196ABD-33B4-4CB4-8AC5-E0F759F196E2}" srcOrd="0" destOrd="0" presId="urn:microsoft.com/office/officeart/2005/8/layout/radial4"/>
    <dgm:cxn modelId="{B8B0630C-F6A8-48AD-A840-B70DBC4AD855}" srcId="{A21A0A30-2A2C-4A06-A194-C42AC293C720}" destId="{5F4DEC4B-FEC1-4A1A-9C02-AF417DE8F00B}" srcOrd="5" destOrd="0" parTransId="{D96ACA42-A40A-4AC5-80FB-D8F07D155FD4}" sibTransId="{32ACB01E-D835-473A-8C72-E0F8EE53F751}"/>
    <dgm:cxn modelId="{B6D3BF37-2950-4F9D-8C86-F2B8B7FB73AF}" type="presOf" srcId="{A496210E-C6A5-4C07-A22B-AEC029657767}" destId="{B03B5ADD-C5E5-4202-855B-A81F6B8DC197}" srcOrd="0" destOrd="0" presId="urn:microsoft.com/office/officeart/2005/8/layout/radial4"/>
    <dgm:cxn modelId="{CF963469-8107-4D32-B237-64F8806B8F28}" type="presOf" srcId="{79CC64AB-FCA4-4EBF-8144-872FBD4516E6}" destId="{6DFA16DE-1CA1-4E7F-B30B-B315B7B06A14}" srcOrd="0" destOrd="0" presId="urn:microsoft.com/office/officeart/2005/8/layout/radial4"/>
    <dgm:cxn modelId="{14AD01B7-B9AD-4FAE-B5C6-4FD6C73351EF}" type="presOf" srcId="{28EFA3FA-120E-4959-9418-969E91255D4E}" destId="{023F7877-2B4F-4DEE-8498-A25B836D23C7}" srcOrd="0" destOrd="0" presId="urn:microsoft.com/office/officeart/2005/8/layout/radial4"/>
    <dgm:cxn modelId="{1ABA083F-E59B-4774-9DEB-34877AF9D6AC}" type="presOf" srcId="{A654A1B1-7AF5-490D-A93B-3A2A3B7997FC}" destId="{5703D419-C9B1-481E-A211-C6DA58D41981}" srcOrd="0" destOrd="0" presId="urn:microsoft.com/office/officeart/2005/8/layout/radial4"/>
    <dgm:cxn modelId="{9FB6399F-2ECC-4AE2-BD9D-5F4F2F9D0A7D}" srcId="{A21A0A30-2A2C-4A06-A194-C42AC293C720}" destId="{A01F0CB3-6D12-45C2-A425-FB08A028DF1A}" srcOrd="7" destOrd="0" parTransId="{39DEE566-DFF8-408B-A8AC-3D9C39BE9F2B}" sibTransId="{CFA121B1-9355-4F42-973F-E81FFBD41924}"/>
    <dgm:cxn modelId="{BE6D0A47-A66B-4515-B567-8FB5765BC486}" type="presOf" srcId="{15981C77-2D59-4644-9B7B-182793A6D0F9}" destId="{1938D9BD-DEBA-47E5-A997-B1654E7862B0}" srcOrd="0" destOrd="0" presId="urn:microsoft.com/office/officeart/2005/8/layout/radial4"/>
    <dgm:cxn modelId="{B24CF3F0-3E53-4E10-9D8E-6EA8075831B5}" type="presOf" srcId="{B9114BC4-3A43-44C8-AFA8-20A5A094CD53}" destId="{2A6171D8-4D9D-4765-9A24-995D4AB621D0}" srcOrd="0" destOrd="0" presId="urn:microsoft.com/office/officeart/2005/8/layout/radial4"/>
    <dgm:cxn modelId="{C4E95471-4DC8-43F8-B68E-14AFB5DDEBF3}" type="presOf" srcId="{3D83D07E-42A2-4112-8BAF-479A60D560B6}" destId="{7B2E23D5-EA0A-4F2F-9BDF-2C8CE5AAEC02}" srcOrd="0" destOrd="0" presId="urn:microsoft.com/office/officeart/2005/8/layout/radial4"/>
    <dgm:cxn modelId="{0C1DC393-55DE-49E2-944F-1F2DDA2E7709}" type="presOf" srcId="{5A9AEDFA-3B09-4472-B74B-5C1FA30A9D2D}" destId="{7EB9541D-2AAA-454B-9219-8B5D98F78E31}" srcOrd="0" destOrd="0" presId="urn:microsoft.com/office/officeart/2005/8/layout/radial4"/>
    <dgm:cxn modelId="{5D542791-A17D-452A-A11D-3F134B8AB74A}" type="presOf" srcId="{82D65804-1F24-4505-BE58-941B4D174C87}" destId="{58B0AAEE-96C7-44C7-91B5-8D490DF6A5CC}" srcOrd="0" destOrd="0" presId="urn:microsoft.com/office/officeart/2005/8/layout/radial4"/>
    <dgm:cxn modelId="{876F8389-1B4F-4D08-983B-4268D3EBCBCC}" type="presOf" srcId="{BD9C5524-D903-4CA3-80BD-8F769E6AED08}" destId="{3D190F64-3C57-426D-8AEB-424A6FCDF46F}" srcOrd="0" destOrd="0" presId="urn:microsoft.com/office/officeart/2005/8/layout/radial4"/>
    <dgm:cxn modelId="{3467D78B-AA96-4A7B-9495-9F2894C26E0A}" srcId="{A21A0A30-2A2C-4A06-A194-C42AC293C720}" destId="{5A9AEDFA-3B09-4472-B74B-5C1FA30A9D2D}" srcOrd="8" destOrd="0" parTransId="{30EFD998-D537-4F50-8463-148044FD59AC}" sibTransId="{4D2BF229-8F90-4B61-8FD2-C84CC729ED21}"/>
    <dgm:cxn modelId="{7126BC09-4A80-4ED7-AC27-20D9C757F4AA}" type="presOf" srcId="{A21A0A30-2A2C-4A06-A194-C42AC293C720}" destId="{26ACF57C-8EE2-4768-9FC1-14E6B12F58F3}" srcOrd="0" destOrd="0" presId="urn:microsoft.com/office/officeart/2005/8/layout/radial4"/>
    <dgm:cxn modelId="{7F2B9794-C009-42DA-9474-C46067761E3A}" type="presOf" srcId="{5F4DEC4B-FEC1-4A1A-9C02-AF417DE8F00B}" destId="{2EE47F16-8DFD-433D-BD88-B6765A43F3B7}" srcOrd="0" destOrd="0" presId="urn:microsoft.com/office/officeart/2005/8/layout/radial4"/>
    <dgm:cxn modelId="{E34A1808-1BED-4A49-A3FE-753AB86CF662}" srcId="{A21A0A30-2A2C-4A06-A194-C42AC293C720}" destId="{82D65804-1F24-4505-BE58-941B4D174C87}" srcOrd="0" destOrd="0" parTransId="{B9114BC4-3A43-44C8-AFA8-20A5A094CD53}" sibTransId="{979C427C-4727-47A0-AC60-0A17FCD8C990}"/>
    <dgm:cxn modelId="{589F32CF-3CC9-406C-A1B7-6DAF9C5D227F}" srcId="{A21A0A30-2A2C-4A06-A194-C42AC293C720}" destId="{79CC64AB-FCA4-4EBF-8144-872FBD4516E6}" srcOrd="3" destOrd="0" parTransId="{062A12C2-AE18-4B30-A7A6-DDFAA2EECE09}" sibTransId="{8A4DB240-9CF9-45E7-A64C-D7B8ED1E4FBA}"/>
    <dgm:cxn modelId="{81A69B09-F735-409B-9D23-50FD9CD4D3F2}" type="presOf" srcId="{0FCE80C7-939F-440C-B0FB-2417B966B83E}" destId="{900EDDF5-182C-43A5-90DE-971DC11BECAA}" srcOrd="0" destOrd="0" presId="urn:microsoft.com/office/officeart/2005/8/layout/radial4"/>
    <dgm:cxn modelId="{BF803685-16E7-4D76-AC66-F0CD457B9F6A}" type="presOf" srcId="{CC5DBF61-18DD-4F5F-92FA-35CFF5C7C0E0}" destId="{CACCAE06-B21F-4E11-8856-C7BEDB3576B1}" srcOrd="0" destOrd="0" presId="urn:microsoft.com/office/officeart/2005/8/layout/radial4"/>
    <dgm:cxn modelId="{0EB9AE80-0FB6-41D8-959E-177E8EC304FE}" type="presOf" srcId="{A01F0CB3-6D12-45C2-A425-FB08A028DF1A}" destId="{854D9E3E-09A6-4280-BE48-BE11D243676B}" srcOrd="0" destOrd="0" presId="urn:microsoft.com/office/officeart/2005/8/layout/radial4"/>
    <dgm:cxn modelId="{75392D5F-E237-4B7C-BB65-3F5D888BAF1A}" srcId="{A21A0A30-2A2C-4A06-A194-C42AC293C720}" destId="{C5B7B5C2-57ED-4BE3-9854-954ADF3C6928}" srcOrd="1" destOrd="0" parTransId="{1B64C573-88E2-4418-96D1-1D57E7DA3615}" sibTransId="{A46D1DB7-5727-4069-A04E-51B1423AA1D7}"/>
    <dgm:cxn modelId="{CB6CD40D-8DA3-4FC2-A09C-55E183E3C20E}" type="presOf" srcId="{1B64C573-88E2-4418-96D1-1D57E7DA3615}" destId="{716F6467-FA61-4FFE-BD3D-6D601C648645}" srcOrd="0" destOrd="0" presId="urn:microsoft.com/office/officeart/2005/8/layout/radial4"/>
    <dgm:cxn modelId="{5E495C6F-DC6F-4D1B-A7DA-108771E8E5B0}" type="presOf" srcId="{E413AEF7-D78C-45DD-9128-D7AE0B76F165}" destId="{B66BF794-11F0-41A5-82DC-4E8C8D56CFA1}" srcOrd="0" destOrd="0" presId="urn:microsoft.com/office/officeart/2005/8/layout/radial4"/>
    <dgm:cxn modelId="{0E3F6B7A-0771-423D-9ACD-0BB5E4E7BA68}" srcId="{A21A0A30-2A2C-4A06-A194-C42AC293C720}" destId="{A496210E-C6A5-4C07-A22B-AEC029657767}" srcOrd="2" destOrd="0" parTransId="{7D41836F-EB51-4645-A090-CA6A0B97CF24}" sibTransId="{60DC0A50-8AC0-4F03-BA93-FB7CA45B58B8}"/>
    <dgm:cxn modelId="{153EFB70-0CDB-453E-9FA3-EFF35F34768D}" type="presOf" srcId="{39DEE566-DFF8-408B-A8AC-3D9C39BE9F2B}" destId="{D6E7B30D-4188-4306-AAEC-640470DD0459}" srcOrd="0" destOrd="0" presId="urn:microsoft.com/office/officeart/2005/8/layout/radial4"/>
    <dgm:cxn modelId="{D617B1AF-F622-4C30-B167-13BF27DB981C}" srcId="{A21A0A30-2A2C-4A06-A194-C42AC293C720}" destId="{BD9C5524-D903-4CA3-80BD-8F769E6AED08}" srcOrd="10" destOrd="0" parTransId="{3D83D07E-42A2-4112-8BAF-479A60D560B6}" sibTransId="{4C170B94-F28C-4533-8403-1E088E7B3CA9}"/>
    <dgm:cxn modelId="{9977FD5C-1825-46D5-A5F7-F18E779E6264}" type="presOf" srcId="{C5B7B5C2-57ED-4BE3-9854-954ADF3C6928}" destId="{45355B7C-457C-44CE-B5F0-2F0230514E06}" srcOrd="0" destOrd="0" presId="urn:microsoft.com/office/officeart/2005/8/layout/radial4"/>
    <dgm:cxn modelId="{7A8932A3-CE3A-49CC-9F3D-06A5DAC26329}" srcId="{A21A0A30-2A2C-4A06-A194-C42AC293C720}" destId="{CC5DBF61-18DD-4F5F-92FA-35CFF5C7C0E0}" srcOrd="6" destOrd="0" parTransId="{A654A1B1-7AF5-490D-A93B-3A2A3B7997FC}" sibTransId="{7E0E78DE-8CB2-4165-911F-974C57715E58}"/>
    <dgm:cxn modelId="{C7384C55-A06F-406A-9953-ED10D00FCAAD}" srcId="{28EFA3FA-120E-4959-9418-969E91255D4E}" destId="{A21A0A30-2A2C-4A06-A194-C42AC293C720}" srcOrd="0" destOrd="0" parTransId="{4D4FB650-11D6-4A78-976C-49BE8B24B495}" sibTransId="{579D406C-DA8E-4BBC-8FE6-389582E4A05B}"/>
    <dgm:cxn modelId="{0AA4E4AA-FE84-4D73-B6AE-2777D7D616C5}" srcId="{A21A0A30-2A2C-4A06-A194-C42AC293C720}" destId="{0FCE80C7-939F-440C-B0FB-2417B966B83E}" srcOrd="4" destOrd="0" parTransId="{E413AEF7-D78C-45DD-9128-D7AE0B76F165}" sibTransId="{C37E8726-2199-4653-A34E-57A07316EF7D}"/>
    <dgm:cxn modelId="{FDB62B89-AB2D-4309-A55C-AB832A93E569}" type="presParOf" srcId="{023F7877-2B4F-4DEE-8498-A25B836D23C7}" destId="{26ACF57C-8EE2-4768-9FC1-14E6B12F58F3}" srcOrd="0" destOrd="0" presId="urn:microsoft.com/office/officeart/2005/8/layout/radial4"/>
    <dgm:cxn modelId="{172F1236-568B-4B26-BA07-E8848ED56923}" type="presParOf" srcId="{023F7877-2B4F-4DEE-8498-A25B836D23C7}" destId="{2A6171D8-4D9D-4765-9A24-995D4AB621D0}" srcOrd="1" destOrd="0" presId="urn:microsoft.com/office/officeart/2005/8/layout/radial4"/>
    <dgm:cxn modelId="{B53EFDD9-0C0F-4881-8CAE-79F66A5F6661}" type="presParOf" srcId="{023F7877-2B4F-4DEE-8498-A25B836D23C7}" destId="{58B0AAEE-96C7-44C7-91B5-8D490DF6A5CC}" srcOrd="2" destOrd="0" presId="urn:microsoft.com/office/officeart/2005/8/layout/radial4"/>
    <dgm:cxn modelId="{D57C65DA-EE7C-4041-846F-18EDDA6B1C1B}" type="presParOf" srcId="{023F7877-2B4F-4DEE-8498-A25B836D23C7}" destId="{716F6467-FA61-4FFE-BD3D-6D601C648645}" srcOrd="3" destOrd="0" presId="urn:microsoft.com/office/officeart/2005/8/layout/radial4"/>
    <dgm:cxn modelId="{511FE31B-29AE-45F2-8D77-8B737C97EA4B}" type="presParOf" srcId="{023F7877-2B4F-4DEE-8498-A25B836D23C7}" destId="{45355B7C-457C-44CE-B5F0-2F0230514E06}" srcOrd="4" destOrd="0" presId="urn:microsoft.com/office/officeart/2005/8/layout/radial4"/>
    <dgm:cxn modelId="{2CD7794E-8E05-4D0A-AC71-8C168F97EC3F}" type="presParOf" srcId="{023F7877-2B4F-4DEE-8498-A25B836D23C7}" destId="{F1CA8997-D8FA-4763-B649-84BB0AE4B679}" srcOrd="5" destOrd="0" presId="urn:microsoft.com/office/officeart/2005/8/layout/radial4"/>
    <dgm:cxn modelId="{F69AB93B-E99B-4007-A730-B955D67F95E6}" type="presParOf" srcId="{023F7877-2B4F-4DEE-8498-A25B836D23C7}" destId="{B03B5ADD-C5E5-4202-855B-A81F6B8DC197}" srcOrd="6" destOrd="0" presId="urn:microsoft.com/office/officeart/2005/8/layout/radial4"/>
    <dgm:cxn modelId="{35C4BA1A-9E7C-4180-A64B-31A400E42025}" type="presParOf" srcId="{023F7877-2B4F-4DEE-8498-A25B836D23C7}" destId="{C0196ABD-33B4-4CB4-8AC5-E0F759F196E2}" srcOrd="7" destOrd="0" presId="urn:microsoft.com/office/officeart/2005/8/layout/radial4"/>
    <dgm:cxn modelId="{EF25542E-038E-4E27-8C89-A6EA1FA5B5B5}" type="presParOf" srcId="{023F7877-2B4F-4DEE-8498-A25B836D23C7}" destId="{6DFA16DE-1CA1-4E7F-B30B-B315B7B06A14}" srcOrd="8" destOrd="0" presId="urn:microsoft.com/office/officeart/2005/8/layout/radial4"/>
    <dgm:cxn modelId="{72FF33B6-6B1D-419B-A6B0-AF925DDEDB57}" type="presParOf" srcId="{023F7877-2B4F-4DEE-8498-A25B836D23C7}" destId="{B66BF794-11F0-41A5-82DC-4E8C8D56CFA1}" srcOrd="9" destOrd="0" presId="urn:microsoft.com/office/officeart/2005/8/layout/radial4"/>
    <dgm:cxn modelId="{300F28BF-9276-4AB1-993C-4B0DA04F1C73}" type="presParOf" srcId="{023F7877-2B4F-4DEE-8498-A25B836D23C7}" destId="{900EDDF5-182C-43A5-90DE-971DC11BECAA}" srcOrd="10" destOrd="0" presId="urn:microsoft.com/office/officeart/2005/8/layout/radial4"/>
    <dgm:cxn modelId="{526FF9AB-CAB5-4F15-92C5-9C5B89B66956}" type="presParOf" srcId="{023F7877-2B4F-4DEE-8498-A25B836D23C7}" destId="{0873C244-EB80-429B-8438-E468A9FE052C}" srcOrd="11" destOrd="0" presId="urn:microsoft.com/office/officeart/2005/8/layout/radial4"/>
    <dgm:cxn modelId="{4F10CB53-DFD4-4350-BBEC-95E718F97621}" type="presParOf" srcId="{023F7877-2B4F-4DEE-8498-A25B836D23C7}" destId="{2EE47F16-8DFD-433D-BD88-B6765A43F3B7}" srcOrd="12" destOrd="0" presId="urn:microsoft.com/office/officeart/2005/8/layout/radial4"/>
    <dgm:cxn modelId="{F1EE20FB-080F-4F1E-880F-7DDEAB4E748A}" type="presParOf" srcId="{023F7877-2B4F-4DEE-8498-A25B836D23C7}" destId="{5703D419-C9B1-481E-A211-C6DA58D41981}" srcOrd="13" destOrd="0" presId="urn:microsoft.com/office/officeart/2005/8/layout/radial4"/>
    <dgm:cxn modelId="{23CA45D4-6FF4-41EB-B4A6-100324C7847A}" type="presParOf" srcId="{023F7877-2B4F-4DEE-8498-A25B836D23C7}" destId="{CACCAE06-B21F-4E11-8856-C7BEDB3576B1}" srcOrd="14" destOrd="0" presId="urn:microsoft.com/office/officeart/2005/8/layout/radial4"/>
    <dgm:cxn modelId="{846315D2-9AB1-47F5-A434-A34FB7E6F51E}" type="presParOf" srcId="{023F7877-2B4F-4DEE-8498-A25B836D23C7}" destId="{D6E7B30D-4188-4306-AAEC-640470DD0459}" srcOrd="15" destOrd="0" presId="urn:microsoft.com/office/officeart/2005/8/layout/radial4"/>
    <dgm:cxn modelId="{C3A000C2-F0A4-4211-AD35-53FD79F6A1FD}" type="presParOf" srcId="{023F7877-2B4F-4DEE-8498-A25B836D23C7}" destId="{854D9E3E-09A6-4280-BE48-BE11D243676B}" srcOrd="16" destOrd="0" presId="urn:microsoft.com/office/officeart/2005/8/layout/radial4"/>
    <dgm:cxn modelId="{34BD034A-0113-4D98-9EC0-EC92ADC0CA62}" type="presParOf" srcId="{023F7877-2B4F-4DEE-8498-A25B836D23C7}" destId="{59CF28E0-0805-4E0A-A312-F704FDB74D41}" srcOrd="17" destOrd="0" presId="urn:microsoft.com/office/officeart/2005/8/layout/radial4"/>
    <dgm:cxn modelId="{1B770FFB-25FA-4EFF-9682-8A9D81A6FA19}" type="presParOf" srcId="{023F7877-2B4F-4DEE-8498-A25B836D23C7}" destId="{7EB9541D-2AAA-454B-9219-8B5D98F78E31}" srcOrd="18" destOrd="0" presId="urn:microsoft.com/office/officeart/2005/8/layout/radial4"/>
    <dgm:cxn modelId="{764D3490-C122-4923-9A4D-B4C9EF331100}" type="presParOf" srcId="{023F7877-2B4F-4DEE-8498-A25B836D23C7}" destId="{1938D9BD-DEBA-47E5-A997-B1654E7862B0}" srcOrd="19" destOrd="0" presId="urn:microsoft.com/office/officeart/2005/8/layout/radial4"/>
    <dgm:cxn modelId="{FB5D6528-6E52-40FF-AEE8-1D1ABC1F662F}" type="presParOf" srcId="{023F7877-2B4F-4DEE-8498-A25B836D23C7}" destId="{49B07736-4C12-4907-89CE-850EE958F04A}" srcOrd="20" destOrd="0" presId="urn:microsoft.com/office/officeart/2005/8/layout/radial4"/>
    <dgm:cxn modelId="{C19B3EA0-2606-4E6F-9FA0-5AF7E71325F4}" type="presParOf" srcId="{023F7877-2B4F-4DEE-8498-A25B836D23C7}" destId="{7B2E23D5-EA0A-4F2F-9BDF-2C8CE5AAEC02}" srcOrd="21" destOrd="0" presId="urn:microsoft.com/office/officeart/2005/8/layout/radial4"/>
    <dgm:cxn modelId="{84ACFDA6-BC32-40E8-86B0-6F663F6F7C97}" type="presParOf" srcId="{023F7877-2B4F-4DEE-8498-A25B836D23C7}" destId="{3D190F64-3C57-426D-8AEB-424A6FCDF46F}" srcOrd="2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9F0DAE-9DB5-42D8-9FB8-A5B0653F513F}" type="doc">
      <dgm:prSet loTypeId="urn:microsoft.com/office/officeart/2005/8/layout/matrix3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A1DE2CC-0DE1-4396-BC66-86276606EF22}">
      <dgm:prSet phldrT="[Текст]" custT="1"/>
      <dgm:spPr/>
      <dgm:t>
        <a:bodyPr/>
        <a:lstStyle/>
        <a:p>
          <a:pPr algn="ctr"/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pPr algn="ctr"/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pPr algn="ctr"/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pPr algn="ctr"/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pPr algn="ctr"/>
          <a:r>
            <a:rPr lang="ru-RU" sz="1200" b="1" u="sng" dirty="0" smtClean="0">
              <a:latin typeface="Times New Roman" pitchFamily="18" charset="0"/>
              <a:cs typeface="Times New Roman" pitchFamily="18" charset="0"/>
            </a:rPr>
            <a:t>Сильные стороны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Выгодное географическое, логистическое положение;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Относительно благоприятные природно-климатические условия и наличие рекреационных зон;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Наличие полезных ископаемых для развития горнопромышленных предприятий;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Наличие местных топливно-энергетических ресурсов;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Наличие площадей для сельскохозяйственного производства;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Наличие на территории района федеральных, региональных автомобильных трасс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Относительно благоприятных деловой климат</a:t>
          </a:r>
        </a:p>
        <a:p>
          <a:pPr algn="l"/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pPr algn="l"/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pPr algn="l"/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pPr algn="ctr"/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pPr algn="ctr"/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B4E3C3B4-EADB-436F-AFF0-94A2CFCEB684}" type="parTrans" cxnId="{C1F27241-5382-42E0-8322-8216DA60BAF9}">
      <dgm:prSet/>
      <dgm:spPr/>
      <dgm:t>
        <a:bodyPr/>
        <a:lstStyle/>
        <a:p>
          <a:endParaRPr lang="ru-RU"/>
        </a:p>
      </dgm:t>
    </dgm:pt>
    <dgm:pt modelId="{AA1B9249-5CF4-4274-A324-603502B5FA99}" type="sibTrans" cxnId="{C1F27241-5382-42E0-8322-8216DA60BAF9}">
      <dgm:prSet/>
      <dgm:spPr/>
      <dgm:t>
        <a:bodyPr/>
        <a:lstStyle/>
        <a:p>
          <a:endParaRPr lang="ru-RU"/>
        </a:p>
      </dgm:t>
    </dgm:pt>
    <dgm:pt modelId="{ECFCE184-D920-418F-A879-C814CBF5C88D}">
      <dgm:prSet phldrT="[Текст]" custT="1"/>
      <dgm:spPr/>
      <dgm:t>
        <a:bodyPr/>
        <a:lstStyle/>
        <a:p>
          <a:pPr algn="ctr"/>
          <a:r>
            <a:rPr lang="ru-RU" sz="1200" b="1" u="sng" dirty="0" smtClean="0">
              <a:latin typeface="Times New Roman" pitchFamily="18" charset="0"/>
              <a:cs typeface="Times New Roman" pitchFamily="18" charset="0"/>
            </a:rPr>
            <a:t>Слабые стороны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Недостаточная инвестиционная активность в ключевых кластерах;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Благоустройство уличной дорожной сети;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Островные территории с небольшим количеством жителей;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Тенденция старения населения;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Недостаточное предложение новых рабочих мест;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Чувствительность бюджета Пряжинского национального муниципального района</a:t>
          </a:r>
        </a:p>
        <a:p>
          <a:pPr algn="l"/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pPr algn="ctr"/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457741AC-21C5-4612-AB15-C0253C4FF954}" type="parTrans" cxnId="{1284E0A6-65F8-4DBD-B056-829FB702A5D9}">
      <dgm:prSet/>
      <dgm:spPr/>
      <dgm:t>
        <a:bodyPr/>
        <a:lstStyle/>
        <a:p>
          <a:endParaRPr lang="ru-RU"/>
        </a:p>
      </dgm:t>
    </dgm:pt>
    <dgm:pt modelId="{76208287-CDDE-4D10-9129-F23B5D7737F8}" type="sibTrans" cxnId="{1284E0A6-65F8-4DBD-B056-829FB702A5D9}">
      <dgm:prSet/>
      <dgm:spPr/>
      <dgm:t>
        <a:bodyPr/>
        <a:lstStyle/>
        <a:p>
          <a:endParaRPr lang="ru-RU"/>
        </a:p>
      </dgm:t>
    </dgm:pt>
    <dgm:pt modelId="{5721CD4F-A0A2-4D82-BA7A-A299B75CAA8E}">
      <dgm:prSet phldrT="[Текст]" custT="1"/>
      <dgm:spPr/>
      <dgm:t>
        <a:bodyPr/>
        <a:lstStyle/>
        <a:p>
          <a:pPr algn="ctr"/>
          <a:r>
            <a:rPr lang="ru-RU" sz="1200" b="1" u="sng" dirty="0" smtClean="0">
              <a:latin typeface="Times New Roman" pitchFamily="18" charset="0"/>
              <a:cs typeface="Times New Roman" pitchFamily="18" charset="0"/>
            </a:rPr>
            <a:t>Возможности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Увеличение объема внешних инвестиций вследствие реализации потенциала высокой конкурентоспособности;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Участие в федеральных и региональных программах и проектах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Развитие малого и среднего бизнеса в различных секторах экономики;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Рост миграционной привлекательности;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Реализация мероприятий по мобилизации налоговых и неналоговых доходов бюджета</a:t>
          </a:r>
        </a:p>
        <a:p>
          <a:pPr algn="ctr"/>
          <a:endParaRPr lang="ru-RU" sz="1200" dirty="0" smtClean="0">
            <a:latin typeface="Times New Roman" pitchFamily="18" charset="0"/>
            <a:cs typeface="Times New Roman" pitchFamily="18" charset="0"/>
          </a:endParaRPr>
        </a:p>
        <a:p>
          <a:pPr algn="ctr"/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D7C30F4A-62EA-4832-B7F8-E5238EC8A577}" type="parTrans" cxnId="{F135A6D2-884B-4BC7-8CA2-9F2D18EBB28D}">
      <dgm:prSet/>
      <dgm:spPr/>
      <dgm:t>
        <a:bodyPr/>
        <a:lstStyle/>
        <a:p>
          <a:endParaRPr lang="ru-RU"/>
        </a:p>
      </dgm:t>
    </dgm:pt>
    <dgm:pt modelId="{FC9E6AB9-D210-4816-9709-24D878036E9C}" type="sibTrans" cxnId="{F135A6D2-884B-4BC7-8CA2-9F2D18EBB28D}">
      <dgm:prSet/>
      <dgm:spPr/>
      <dgm:t>
        <a:bodyPr/>
        <a:lstStyle/>
        <a:p>
          <a:endParaRPr lang="ru-RU"/>
        </a:p>
      </dgm:t>
    </dgm:pt>
    <dgm:pt modelId="{92664273-4943-4773-8129-78CA8F0C5F4C}">
      <dgm:prSet phldrT="[Текст]" custT="1"/>
      <dgm:spPr/>
      <dgm:t>
        <a:bodyPr/>
        <a:lstStyle/>
        <a:p>
          <a:pPr algn="ctr"/>
          <a:r>
            <a:rPr lang="ru-RU" sz="1200" b="1" u="sng" dirty="0" smtClean="0">
              <a:latin typeface="Times New Roman" pitchFamily="18" charset="0"/>
              <a:cs typeface="Times New Roman" pitchFamily="18" charset="0"/>
            </a:rPr>
            <a:t>Угрозы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Снижение конкурентоспособности продукции ключевых кластеров;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Снижение притока инвестиций и срыв проектов;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Изменение экономического, налогового законодательства не в пользу МСП;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Ухудшение экологической обстановки из-за загрязнения окружающей среды;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Миграция населения – отток высококвалифицированных кадров;</a:t>
          </a:r>
        </a:p>
        <a:p>
          <a:pPr algn="l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- Снижение доли собственных доходов в общем объеме</a:t>
          </a:r>
        </a:p>
        <a:p>
          <a:pPr algn="ctr"/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8EB0B0F8-C366-498D-AF23-44496F8494E3}" type="parTrans" cxnId="{009903E5-EE82-4B42-8C6D-6A8CFB912765}">
      <dgm:prSet/>
      <dgm:spPr/>
      <dgm:t>
        <a:bodyPr/>
        <a:lstStyle/>
        <a:p>
          <a:endParaRPr lang="ru-RU"/>
        </a:p>
      </dgm:t>
    </dgm:pt>
    <dgm:pt modelId="{6F091095-DD5C-4446-91AD-35B2C5C3F35E}" type="sibTrans" cxnId="{009903E5-EE82-4B42-8C6D-6A8CFB912765}">
      <dgm:prSet/>
      <dgm:spPr/>
      <dgm:t>
        <a:bodyPr/>
        <a:lstStyle/>
        <a:p>
          <a:endParaRPr lang="ru-RU"/>
        </a:p>
      </dgm:t>
    </dgm:pt>
    <dgm:pt modelId="{6657245C-25C3-49DF-ADD9-785D4DDD4B34}" type="pres">
      <dgm:prSet presAssocID="{1B9F0DAE-9DB5-42D8-9FB8-A5B0653F513F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4E71FE-028A-44C8-8DD5-D936E878C24B}" type="pres">
      <dgm:prSet presAssocID="{1B9F0DAE-9DB5-42D8-9FB8-A5B0653F513F}" presName="diamond" presStyleLbl="bgShp" presStyleIdx="0" presStyleCnt="1" custLinFactNeighborX="1247"/>
      <dgm:spPr/>
    </dgm:pt>
    <dgm:pt modelId="{9C8F2053-FFD2-4240-9C93-9C466975B617}" type="pres">
      <dgm:prSet presAssocID="{1B9F0DAE-9DB5-42D8-9FB8-A5B0653F513F}" presName="quad1" presStyleLbl="node1" presStyleIdx="0" presStyleCnt="4" custScaleX="180688" custScaleY="121134" custLinFactNeighborX="-44560" custLinFactNeighborY="-75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58CA77-13FF-43DB-A229-06F8B9E43CC5}" type="pres">
      <dgm:prSet presAssocID="{1B9F0DAE-9DB5-42D8-9FB8-A5B0653F513F}" presName="quad2" presStyleLbl="node1" presStyleIdx="1" presStyleCnt="4" custScaleX="185926" custScaleY="121100" custLinFactNeighborX="53965" custLinFactNeighborY="-75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7E0CCC-863B-4CF7-8C63-3DAB216D9B59}" type="pres">
      <dgm:prSet presAssocID="{1B9F0DAE-9DB5-42D8-9FB8-A5B0653F513F}" presName="quad3" presStyleLbl="node1" presStyleIdx="2" presStyleCnt="4" custScaleX="177062" custScaleY="114852" custLinFactNeighborX="-42747" custLinFactNeighborY="73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D907F9-644C-4C43-B2A1-A6AED2D380C9}" type="pres">
      <dgm:prSet presAssocID="{1B9F0DAE-9DB5-42D8-9FB8-A5B0653F513F}" presName="quad4" presStyleLbl="node1" presStyleIdx="3" presStyleCnt="4" custScaleX="181600" custScaleY="114852" custLinFactNeighborX="53971" custLinFactNeighborY="73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FC3D41-CC15-48BA-85B5-7D1BFA55DCDC}" type="presOf" srcId="{1B9F0DAE-9DB5-42D8-9FB8-A5B0653F513F}" destId="{6657245C-25C3-49DF-ADD9-785D4DDD4B34}" srcOrd="0" destOrd="0" presId="urn:microsoft.com/office/officeart/2005/8/layout/matrix3"/>
    <dgm:cxn modelId="{AFC2B504-5713-4EE7-820D-14C0700310B8}" type="presOf" srcId="{5721CD4F-A0A2-4D82-BA7A-A299B75CAA8E}" destId="{1C7E0CCC-863B-4CF7-8C63-3DAB216D9B59}" srcOrd="0" destOrd="0" presId="urn:microsoft.com/office/officeart/2005/8/layout/matrix3"/>
    <dgm:cxn modelId="{1284E0A6-65F8-4DBD-B056-829FB702A5D9}" srcId="{1B9F0DAE-9DB5-42D8-9FB8-A5B0653F513F}" destId="{ECFCE184-D920-418F-A879-C814CBF5C88D}" srcOrd="1" destOrd="0" parTransId="{457741AC-21C5-4612-AB15-C0253C4FF954}" sibTransId="{76208287-CDDE-4D10-9129-F23B5D7737F8}"/>
    <dgm:cxn modelId="{AD812108-12F0-40C2-B9BD-57BD9BF72A8B}" type="presOf" srcId="{ECFCE184-D920-418F-A879-C814CBF5C88D}" destId="{5958CA77-13FF-43DB-A229-06F8B9E43CC5}" srcOrd="0" destOrd="0" presId="urn:microsoft.com/office/officeart/2005/8/layout/matrix3"/>
    <dgm:cxn modelId="{009903E5-EE82-4B42-8C6D-6A8CFB912765}" srcId="{1B9F0DAE-9DB5-42D8-9FB8-A5B0653F513F}" destId="{92664273-4943-4773-8129-78CA8F0C5F4C}" srcOrd="3" destOrd="0" parTransId="{8EB0B0F8-C366-498D-AF23-44496F8494E3}" sibTransId="{6F091095-DD5C-4446-91AD-35B2C5C3F35E}"/>
    <dgm:cxn modelId="{5FE92540-C0BB-4173-B04E-456ACEA759A6}" type="presOf" srcId="{CA1DE2CC-0DE1-4396-BC66-86276606EF22}" destId="{9C8F2053-FFD2-4240-9C93-9C466975B617}" srcOrd="0" destOrd="0" presId="urn:microsoft.com/office/officeart/2005/8/layout/matrix3"/>
    <dgm:cxn modelId="{F135A6D2-884B-4BC7-8CA2-9F2D18EBB28D}" srcId="{1B9F0DAE-9DB5-42D8-9FB8-A5B0653F513F}" destId="{5721CD4F-A0A2-4D82-BA7A-A299B75CAA8E}" srcOrd="2" destOrd="0" parTransId="{D7C30F4A-62EA-4832-B7F8-E5238EC8A577}" sibTransId="{FC9E6AB9-D210-4816-9709-24D878036E9C}"/>
    <dgm:cxn modelId="{F17D0BEF-0E7B-40A1-98C2-FACB1D50864C}" type="presOf" srcId="{92664273-4943-4773-8129-78CA8F0C5F4C}" destId="{55D907F9-644C-4C43-B2A1-A6AED2D380C9}" srcOrd="0" destOrd="0" presId="urn:microsoft.com/office/officeart/2005/8/layout/matrix3"/>
    <dgm:cxn modelId="{C1F27241-5382-42E0-8322-8216DA60BAF9}" srcId="{1B9F0DAE-9DB5-42D8-9FB8-A5B0653F513F}" destId="{CA1DE2CC-0DE1-4396-BC66-86276606EF22}" srcOrd="0" destOrd="0" parTransId="{B4E3C3B4-EADB-436F-AFF0-94A2CFCEB684}" sibTransId="{AA1B9249-5CF4-4274-A324-603502B5FA99}"/>
    <dgm:cxn modelId="{02829682-0A0C-42AB-99F5-9A09F5265745}" type="presParOf" srcId="{6657245C-25C3-49DF-ADD9-785D4DDD4B34}" destId="{744E71FE-028A-44C8-8DD5-D936E878C24B}" srcOrd="0" destOrd="0" presId="urn:microsoft.com/office/officeart/2005/8/layout/matrix3"/>
    <dgm:cxn modelId="{BAF0CCDC-834E-43AC-A66A-0D9ADF67B165}" type="presParOf" srcId="{6657245C-25C3-49DF-ADD9-785D4DDD4B34}" destId="{9C8F2053-FFD2-4240-9C93-9C466975B617}" srcOrd="1" destOrd="0" presId="urn:microsoft.com/office/officeart/2005/8/layout/matrix3"/>
    <dgm:cxn modelId="{858EAD42-D34C-4570-93E7-A02C757CBB08}" type="presParOf" srcId="{6657245C-25C3-49DF-ADD9-785D4DDD4B34}" destId="{5958CA77-13FF-43DB-A229-06F8B9E43CC5}" srcOrd="2" destOrd="0" presId="urn:microsoft.com/office/officeart/2005/8/layout/matrix3"/>
    <dgm:cxn modelId="{124FDCE4-D977-4072-8D15-78ADD3AC759E}" type="presParOf" srcId="{6657245C-25C3-49DF-ADD9-785D4DDD4B34}" destId="{1C7E0CCC-863B-4CF7-8C63-3DAB216D9B59}" srcOrd="3" destOrd="0" presId="urn:microsoft.com/office/officeart/2005/8/layout/matrix3"/>
    <dgm:cxn modelId="{236A541B-E90C-4CFE-8FC0-ABD1BF7B873F}" type="presParOf" srcId="{6657245C-25C3-49DF-ADD9-785D4DDD4B34}" destId="{55D907F9-644C-4C43-B2A1-A6AED2D380C9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03F14F-7770-43C7-A02C-8C4B7E672658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0EBD46-2145-4B08-AE3E-06BF1E7E4038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Новое качество жизни – развитие человеческого капитала</a:t>
          </a:r>
          <a:endParaRPr lang="ru-RU" sz="2000" b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3326258-00BC-4FDE-8636-DEF547F01CFB}" type="parTrans" cxnId="{37528F59-412B-4AF4-A702-5F082F39012A}">
      <dgm:prSet/>
      <dgm:spPr/>
      <dgm:t>
        <a:bodyPr/>
        <a:lstStyle/>
        <a:p>
          <a:endParaRPr lang="ru-RU"/>
        </a:p>
      </dgm:t>
    </dgm:pt>
    <dgm:pt modelId="{8F5F40D1-F135-4605-9941-8EC4455517B8}" type="sibTrans" cxnId="{37528F59-412B-4AF4-A702-5F082F39012A}">
      <dgm:prSet/>
      <dgm:spPr/>
      <dgm:t>
        <a:bodyPr/>
        <a:lstStyle/>
        <a:p>
          <a:endParaRPr lang="ru-RU"/>
        </a:p>
      </dgm:t>
    </dgm:pt>
    <dgm:pt modelId="{CA6C1F3A-F98E-41D9-9623-A42AA57E72E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Конкурентоспособная экономика</a:t>
          </a:r>
          <a:endParaRPr lang="ru-RU" sz="2000" b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48319F7-30D8-428C-B68A-E071F96A868B}" type="parTrans" cxnId="{FFC5EB7E-709F-4EA9-A7E6-5BD86E14835F}">
      <dgm:prSet/>
      <dgm:spPr/>
      <dgm:t>
        <a:bodyPr/>
        <a:lstStyle/>
        <a:p>
          <a:endParaRPr lang="ru-RU"/>
        </a:p>
      </dgm:t>
    </dgm:pt>
    <dgm:pt modelId="{DE2B597C-DF15-4123-B0E0-C3947AB25A25}" type="sibTrans" cxnId="{FFC5EB7E-709F-4EA9-A7E6-5BD86E14835F}">
      <dgm:prSet/>
      <dgm:spPr/>
      <dgm:t>
        <a:bodyPr/>
        <a:lstStyle/>
        <a:p>
          <a:endParaRPr lang="ru-RU"/>
        </a:p>
      </dgm:t>
    </dgm:pt>
    <dgm:pt modelId="{51F3FF3D-E46E-4B0D-9CE9-226B3DB17BD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Эффективный муниципальный менеджмент</a:t>
          </a:r>
          <a:endParaRPr lang="ru-RU" sz="2000" b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3AC0296-B21F-4A4A-9EDD-BD266E6F9B31}" type="parTrans" cxnId="{132A3E65-7AEC-47B7-9DDB-32B23CC08DA6}">
      <dgm:prSet/>
      <dgm:spPr/>
      <dgm:t>
        <a:bodyPr/>
        <a:lstStyle/>
        <a:p>
          <a:endParaRPr lang="ru-RU"/>
        </a:p>
      </dgm:t>
    </dgm:pt>
    <dgm:pt modelId="{6550DD4F-1FC0-412F-8565-F707C3D4BD97}" type="sibTrans" cxnId="{132A3E65-7AEC-47B7-9DDB-32B23CC08DA6}">
      <dgm:prSet/>
      <dgm:spPr/>
      <dgm:t>
        <a:bodyPr/>
        <a:lstStyle/>
        <a:p>
          <a:endParaRPr lang="ru-RU"/>
        </a:p>
      </dgm:t>
    </dgm:pt>
    <dgm:pt modelId="{2A3E8B61-05A4-4DBA-934B-F165CBCA8293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Сбалансированное пространственное развитие</a:t>
          </a:r>
          <a:endParaRPr lang="ru-RU" sz="2000" b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22F81B5-E5A8-4B2C-A4F7-FA7483808781}" type="parTrans" cxnId="{CE219E5F-DFC1-4026-AEA1-02F0FC9858DF}">
      <dgm:prSet/>
      <dgm:spPr/>
      <dgm:t>
        <a:bodyPr/>
        <a:lstStyle/>
        <a:p>
          <a:endParaRPr lang="ru-RU"/>
        </a:p>
      </dgm:t>
    </dgm:pt>
    <dgm:pt modelId="{BAED0C87-C63B-45A3-A6F5-988ADCF191A7}" type="sibTrans" cxnId="{CE219E5F-DFC1-4026-AEA1-02F0FC9858DF}">
      <dgm:prSet/>
      <dgm:spPr/>
      <dgm:t>
        <a:bodyPr/>
        <a:lstStyle/>
        <a:p>
          <a:endParaRPr lang="ru-RU"/>
        </a:p>
      </dgm:t>
    </dgm:pt>
    <dgm:pt modelId="{B459E1CF-AB28-4F61-BAFE-6F963DDA443E}" type="pres">
      <dgm:prSet presAssocID="{4203F14F-7770-43C7-A02C-8C4B7E67265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6F87E5-0020-42F7-BC31-2ADA7933E904}" type="pres">
      <dgm:prSet presAssocID="{080EBD46-2145-4B08-AE3E-06BF1E7E4038}" presName="node" presStyleLbl="node1" presStyleIdx="0" presStyleCnt="4" custLinFactNeighborX="-1359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B45123-27D8-4126-B800-AFFC4E2EA37B}" type="pres">
      <dgm:prSet presAssocID="{8F5F40D1-F135-4605-9941-8EC4455517B8}" presName="sibTrans" presStyleCnt="0"/>
      <dgm:spPr/>
    </dgm:pt>
    <dgm:pt modelId="{6E771A16-3816-4061-84BA-4B043F02BFE1}" type="pres">
      <dgm:prSet presAssocID="{CA6C1F3A-F98E-41D9-9623-A42AA57E72E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F4938D-7FA8-4752-BA0E-43D0AC68C2A0}" type="pres">
      <dgm:prSet presAssocID="{DE2B597C-DF15-4123-B0E0-C3947AB25A25}" presName="sibTrans" presStyleCnt="0"/>
      <dgm:spPr/>
    </dgm:pt>
    <dgm:pt modelId="{E9F741CA-9D32-4F24-A7A4-A3362B38DE4C}" type="pres">
      <dgm:prSet presAssocID="{51F3FF3D-E46E-4B0D-9CE9-226B3DB17BDA}" presName="node" presStyleLbl="node1" presStyleIdx="2" presStyleCnt="4" custLinFactNeighborX="27316" custLinFactNeighborY="3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61F27A-CFB9-488B-AAD3-F59E4AE870B2}" type="pres">
      <dgm:prSet presAssocID="{6550DD4F-1FC0-412F-8565-F707C3D4BD97}" presName="sibTrans" presStyleCnt="0"/>
      <dgm:spPr/>
    </dgm:pt>
    <dgm:pt modelId="{D24DAEED-CCFE-4759-B87C-6E93454D0EA3}" type="pres">
      <dgm:prSet presAssocID="{2A3E8B61-05A4-4DBA-934B-F165CBCA829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528F59-412B-4AF4-A702-5F082F39012A}" srcId="{4203F14F-7770-43C7-A02C-8C4B7E672658}" destId="{080EBD46-2145-4B08-AE3E-06BF1E7E4038}" srcOrd="0" destOrd="0" parTransId="{13326258-00BC-4FDE-8636-DEF547F01CFB}" sibTransId="{8F5F40D1-F135-4605-9941-8EC4455517B8}"/>
    <dgm:cxn modelId="{132A3E65-7AEC-47B7-9DDB-32B23CC08DA6}" srcId="{4203F14F-7770-43C7-A02C-8C4B7E672658}" destId="{51F3FF3D-E46E-4B0D-9CE9-226B3DB17BDA}" srcOrd="2" destOrd="0" parTransId="{23AC0296-B21F-4A4A-9EDD-BD266E6F9B31}" sibTransId="{6550DD4F-1FC0-412F-8565-F707C3D4BD97}"/>
    <dgm:cxn modelId="{15FA18E0-A32B-4611-A4C8-FB3447D9682F}" type="presOf" srcId="{080EBD46-2145-4B08-AE3E-06BF1E7E4038}" destId="{B96F87E5-0020-42F7-BC31-2ADA7933E904}" srcOrd="0" destOrd="0" presId="urn:microsoft.com/office/officeart/2005/8/layout/hList6"/>
    <dgm:cxn modelId="{5E112947-B553-405F-823E-16EB9D23A637}" type="presOf" srcId="{CA6C1F3A-F98E-41D9-9623-A42AA57E72E3}" destId="{6E771A16-3816-4061-84BA-4B043F02BFE1}" srcOrd="0" destOrd="0" presId="urn:microsoft.com/office/officeart/2005/8/layout/hList6"/>
    <dgm:cxn modelId="{CE219E5F-DFC1-4026-AEA1-02F0FC9858DF}" srcId="{4203F14F-7770-43C7-A02C-8C4B7E672658}" destId="{2A3E8B61-05A4-4DBA-934B-F165CBCA8293}" srcOrd="3" destOrd="0" parTransId="{522F81B5-E5A8-4B2C-A4F7-FA7483808781}" sibTransId="{BAED0C87-C63B-45A3-A6F5-988ADCF191A7}"/>
    <dgm:cxn modelId="{FFC5EB7E-709F-4EA9-A7E6-5BD86E14835F}" srcId="{4203F14F-7770-43C7-A02C-8C4B7E672658}" destId="{CA6C1F3A-F98E-41D9-9623-A42AA57E72E3}" srcOrd="1" destOrd="0" parTransId="{A48319F7-30D8-428C-B68A-E071F96A868B}" sibTransId="{DE2B597C-DF15-4123-B0E0-C3947AB25A25}"/>
    <dgm:cxn modelId="{5E75678C-65CE-4C9F-9888-5E53447163C3}" type="presOf" srcId="{51F3FF3D-E46E-4B0D-9CE9-226B3DB17BDA}" destId="{E9F741CA-9D32-4F24-A7A4-A3362B38DE4C}" srcOrd="0" destOrd="0" presId="urn:microsoft.com/office/officeart/2005/8/layout/hList6"/>
    <dgm:cxn modelId="{E47B13F0-8F09-4C85-87D4-66CC94920950}" type="presOf" srcId="{4203F14F-7770-43C7-A02C-8C4B7E672658}" destId="{B459E1CF-AB28-4F61-BAFE-6F963DDA443E}" srcOrd="0" destOrd="0" presId="urn:microsoft.com/office/officeart/2005/8/layout/hList6"/>
    <dgm:cxn modelId="{B9E2E29C-A6A9-4A5A-897B-1A3E1BA970E5}" type="presOf" srcId="{2A3E8B61-05A4-4DBA-934B-F165CBCA8293}" destId="{D24DAEED-CCFE-4759-B87C-6E93454D0EA3}" srcOrd="0" destOrd="0" presId="urn:microsoft.com/office/officeart/2005/8/layout/hList6"/>
    <dgm:cxn modelId="{9A881EDF-2E68-4ED0-BA89-BEC51CFF6307}" type="presParOf" srcId="{B459E1CF-AB28-4F61-BAFE-6F963DDA443E}" destId="{B96F87E5-0020-42F7-BC31-2ADA7933E904}" srcOrd="0" destOrd="0" presId="urn:microsoft.com/office/officeart/2005/8/layout/hList6"/>
    <dgm:cxn modelId="{94C11D97-77E1-480B-841E-AC794F680502}" type="presParOf" srcId="{B459E1CF-AB28-4F61-BAFE-6F963DDA443E}" destId="{2CB45123-27D8-4126-B800-AFFC4E2EA37B}" srcOrd="1" destOrd="0" presId="urn:microsoft.com/office/officeart/2005/8/layout/hList6"/>
    <dgm:cxn modelId="{9DF5BAC6-EBDC-495C-9EF7-0E3F7A25B86D}" type="presParOf" srcId="{B459E1CF-AB28-4F61-BAFE-6F963DDA443E}" destId="{6E771A16-3816-4061-84BA-4B043F02BFE1}" srcOrd="2" destOrd="0" presId="urn:microsoft.com/office/officeart/2005/8/layout/hList6"/>
    <dgm:cxn modelId="{2AD4C840-204F-4A13-A72A-FF46B129B886}" type="presParOf" srcId="{B459E1CF-AB28-4F61-BAFE-6F963DDA443E}" destId="{2AF4938D-7FA8-4752-BA0E-43D0AC68C2A0}" srcOrd="3" destOrd="0" presId="urn:microsoft.com/office/officeart/2005/8/layout/hList6"/>
    <dgm:cxn modelId="{224D9CB7-87A2-496D-B42B-B418A88D30D1}" type="presParOf" srcId="{B459E1CF-AB28-4F61-BAFE-6F963DDA443E}" destId="{E9F741CA-9D32-4F24-A7A4-A3362B38DE4C}" srcOrd="4" destOrd="0" presId="urn:microsoft.com/office/officeart/2005/8/layout/hList6"/>
    <dgm:cxn modelId="{FEA19B67-D4B0-45DA-8BFB-32B2912E4F82}" type="presParOf" srcId="{B459E1CF-AB28-4F61-BAFE-6F963DDA443E}" destId="{FA61F27A-CFB9-488B-AAD3-F59E4AE870B2}" srcOrd="5" destOrd="0" presId="urn:microsoft.com/office/officeart/2005/8/layout/hList6"/>
    <dgm:cxn modelId="{79A4A994-6E16-42A4-8605-1875E8793B65}" type="presParOf" srcId="{B459E1CF-AB28-4F61-BAFE-6F963DDA443E}" destId="{D24DAEED-CCFE-4759-B87C-6E93454D0EA3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BE8110-A3FD-4EFF-8669-ACDB5FD23322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22DAF5-FA98-4AAC-9558-FA9E22BF9FF2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Сельское хозяйство  36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F2BD2B92-46F5-406D-89AD-469C6B938911}" type="parTrans" cxnId="{02C30BDC-D82D-436D-A78F-DF3C1899328B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1828822B-13F6-4726-8AB8-E9D230146801}" type="sibTrans" cxnId="{02C30BDC-D82D-436D-A78F-DF3C1899328B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357FCBB-A313-4423-8CBC-8F4BDF7C3C55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Торговля, общепит 102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F5C0FAB5-EAF7-416D-A203-0C1FC2B5BC0F}" type="parTrans" cxnId="{0B5405B4-854B-41B0-921F-398392A0FAF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05268D0F-4228-4A1A-8CF7-0B169F4E5E3A}" type="sibTrans" cxnId="{0B5405B4-854B-41B0-921F-398392A0FAF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13891245-B086-47E3-82E2-4F13DE5634A5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Рыбная отрасль 16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BA6A81CB-45C5-4465-961A-DCC004CFE01F}" type="parTrans" cxnId="{95779F6B-E7AF-4747-BC06-1A89EE5080A4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A9A4B1F8-F4B4-459D-A117-5B0BCABDBF03}" type="sibTrans" cxnId="{95779F6B-E7AF-4747-BC06-1A89EE5080A4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F5F1C64-23DF-4525-893A-37817ED8715A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Промышленность 92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BB1485E4-D2AF-4B05-9B73-41975ED3FD2D}" type="parTrans" cxnId="{A0E36263-45C4-4071-820B-D44984C2FE2B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8C909FD4-BBC2-4E60-BE34-FCF0849A5DA0}" type="sibTrans" cxnId="{A0E36263-45C4-4071-820B-D44984C2FE2B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8E9D2A19-A6F6-4C22-B563-225048D1D71E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Лесное хозяйство 18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62EFDECF-532C-47D1-9DD1-9EEACCB16142}" type="parTrans" cxnId="{0336CCB8-E8CE-402E-9B5E-0BB42B27639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EC7F269C-28A4-4218-8939-5AA31B3F2321}" type="sibTrans" cxnId="{0336CCB8-E8CE-402E-9B5E-0BB42B27639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F8CA0933-5633-46AC-8B5F-F26B73D6F424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Туристическая отрасль 76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16C876C1-0921-4DFB-8724-F74D68F09604}" type="parTrans" cxnId="{18D5F5DF-7419-4D09-A86D-EB1889579D8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3C9C09C9-08A6-4D62-BF3E-E52084A3CAC1}" type="sibTrans" cxnId="{18D5F5DF-7419-4D09-A86D-EB1889579D82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D2FCA982-189F-4FB3-906E-F864B0E8EAB3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Оказание услуг 80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6B8CF647-CED4-40C9-A147-D45069AAB9F1}" type="sibTrans" cxnId="{29E2B982-1429-4F27-979E-D041264F5943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81F3B6B5-916E-4DAF-8AB9-B34412F224CA}" type="parTrans" cxnId="{29E2B982-1429-4F27-979E-D041264F5943}">
      <dgm:prSet/>
      <dgm:spPr/>
      <dgm:t>
        <a:bodyPr/>
        <a:lstStyle/>
        <a:p>
          <a:endParaRPr lang="ru-RU" sz="1400" b="1">
            <a:latin typeface="Times New Roman" pitchFamily="18" charset="0"/>
            <a:cs typeface="Times New Roman" pitchFamily="18" charset="0"/>
          </a:endParaRPr>
        </a:p>
      </dgm:t>
    </dgm:pt>
    <dgm:pt modelId="{2AF93D3E-95AC-43AB-94C9-7F3E436E0F82}" type="pres">
      <dgm:prSet presAssocID="{A5BE8110-A3FD-4EFF-8669-ACDB5FD2332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1EEC2F-3B1C-4B12-AF8E-D37A80537746}" type="pres">
      <dgm:prSet presAssocID="{0A22DAF5-FA98-4AAC-9558-FA9E22BF9FF2}" presName="comp" presStyleCnt="0"/>
      <dgm:spPr/>
    </dgm:pt>
    <dgm:pt modelId="{290E62E7-5130-423B-B586-2C67EF3B7BC3}" type="pres">
      <dgm:prSet presAssocID="{0A22DAF5-FA98-4AAC-9558-FA9E22BF9FF2}" presName="box" presStyleLbl="node1" presStyleIdx="0" presStyleCnt="7"/>
      <dgm:spPr/>
      <dgm:t>
        <a:bodyPr/>
        <a:lstStyle/>
        <a:p>
          <a:endParaRPr lang="ru-RU"/>
        </a:p>
      </dgm:t>
    </dgm:pt>
    <dgm:pt modelId="{2CC0EFFB-EB3F-46A1-8E12-31F7E732091C}" type="pres">
      <dgm:prSet presAssocID="{0A22DAF5-FA98-4AAC-9558-FA9E22BF9FF2}" presName="img" presStyleLbl="fgImgPlace1" presStyleIdx="0" presStyleCnt="7" custScaleX="7615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29829E6-A8E1-4D3C-9FC2-F09E3406263C}" type="pres">
      <dgm:prSet presAssocID="{0A22DAF5-FA98-4AAC-9558-FA9E22BF9FF2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A8697E-A3F6-486F-AD08-AF49EAD67FAA}" type="pres">
      <dgm:prSet presAssocID="{1828822B-13F6-4726-8AB8-E9D230146801}" presName="spacer" presStyleCnt="0"/>
      <dgm:spPr/>
    </dgm:pt>
    <dgm:pt modelId="{77A6C8A5-33D4-43E0-A867-B0264B32CA5D}" type="pres">
      <dgm:prSet presAssocID="{13891245-B086-47E3-82E2-4F13DE5634A5}" presName="comp" presStyleCnt="0"/>
      <dgm:spPr/>
    </dgm:pt>
    <dgm:pt modelId="{5CDF1ACD-5923-413A-B0E2-0E60B20A7606}" type="pres">
      <dgm:prSet presAssocID="{13891245-B086-47E3-82E2-4F13DE5634A5}" presName="box" presStyleLbl="node1" presStyleIdx="1" presStyleCnt="7"/>
      <dgm:spPr/>
      <dgm:t>
        <a:bodyPr/>
        <a:lstStyle/>
        <a:p>
          <a:endParaRPr lang="ru-RU"/>
        </a:p>
      </dgm:t>
    </dgm:pt>
    <dgm:pt modelId="{0513FC22-741C-4C13-BB81-91EF762738A7}" type="pres">
      <dgm:prSet presAssocID="{13891245-B086-47E3-82E2-4F13DE5634A5}" presName="img" presStyleLbl="fgImgPlace1" presStyleIdx="1" presStyleCnt="7" custScaleX="7615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8342560-C667-4084-A470-E2060B16A2F7}" type="pres">
      <dgm:prSet presAssocID="{13891245-B086-47E3-82E2-4F13DE5634A5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2AEED0-60A7-467F-8ACF-3EA4A66755C8}" type="pres">
      <dgm:prSet presAssocID="{A9A4B1F8-F4B4-459D-A117-5B0BCABDBF03}" presName="spacer" presStyleCnt="0"/>
      <dgm:spPr/>
    </dgm:pt>
    <dgm:pt modelId="{18F72A6F-A7E7-4B77-AF5A-6E62E35F51FA}" type="pres">
      <dgm:prSet presAssocID="{8E9D2A19-A6F6-4C22-B563-225048D1D71E}" presName="comp" presStyleCnt="0"/>
      <dgm:spPr/>
    </dgm:pt>
    <dgm:pt modelId="{B57BD960-96ED-4CF5-BADB-5221F04C3983}" type="pres">
      <dgm:prSet presAssocID="{8E9D2A19-A6F6-4C22-B563-225048D1D71E}" presName="box" presStyleLbl="node1" presStyleIdx="2" presStyleCnt="7"/>
      <dgm:spPr/>
      <dgm:t>
        <a:bodyPr/>
        <a:lstStyle/>
        <a:p>
          <a:endParaRPr lang="ru-RU"/>
        </a:p>
      </dgm:t>
    </dgm:pt>
    <dgm:pt modelId="{1696A4D8-78BA-4EF0-8173-7E23EF191B0A}" type="pres">
      <dgm:prSet presAssocID="{8E9D2A19-A6F6-4C22-B563-225048D1D71E}" presName="img" presStyleLbl="fgImgPlace1" presStyleIdx="2" presStyleCnt="7" custScaleX="7615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EEE1182-A45D-4A8A-BBA7-873EC7A048DC}" type="pres">
      <dgm:prSet presAssocID="{8E9D2A19-A6F6-4C22-B563-225048D1D71E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BBA1DA-178B-4DF7-94DA-713AC7242DF0}" type="pres">
      <dgm:prSet presAssocID="{EC7F269C-28A4-4218-8939-5AA31B3F2321}" presName="spacer" presStyleCnt="0"/>
      <dgm:spPr/>
    </dgm:pt>
    <dgm:pt modelId="{760A6FA3-836E-4EC7-9BAE-263792BD7D56}" type="pres">
      <dgm:prSet presAssocID="{3F5F1C64-23DF-4525-893A-37817ED8715A}" presName="comp" presStyleCnt="0"/>
      <dgm:spPr/>
    </dgm:pt>
    <dgm:pt modelId="{C7C8E5EE-A4CC-4F40-B423-28EFBB28D2F3}" type="pres">
      <dgm:prSet presAssocID="{3F5F1C64-23DF-4525-893A-37817ED8715A}" presName="box" presStyleLbl="node1" presStyleIdx="3" presStyleCnt="7"/>
      <dgm:spPr/>
      <dgm:t>
        <a:bodyPr/>
        <a:lstStyle/>
        <a:p>
          <a:endParaRPr lang="ru-RU"/>
        </a:p>
      </dgm:t>
    </dgm:pt>
    <dgm:pt modelId="{450E5693-F084-477B-A41E-1152DD7C57AB}" type="pres">
      <dgm:prSet presAssocID="{3F5F1C64-23DF-4525-893A-37817ED8715A}" presName="img" presStyleLbl="fgImgPlace1" presStyleIdx="3" presStyleCnt="7" custScaleX="7615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5CDD8CC1-6284-4A9C-9042-7AF37132B8D0}" type="pres">
      <dgm:prSet presAssocID="{3F5F1C64-23DF-4525-893A-37817ED8715A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1C2FA3-8F34-4095-82AB-ABD29674475C}" type="pres">
      <dgm:prSet presAssocID="{8C909FD4-BBC2-4E60-BE34-FCF0849A5DA0}" presName="spacer" presStyleCnt="0"/>
      <dgm:spPr/>
    </dgm:pt>
    <dgm:pt modelId="{88C9CBF4-867F-4A5D-92EA-B5871762D340}" type="pres">
      <dgm:prSet presAssocID="{F8CA0933-5633-46AC-8B5F-F26B73D6F424}" presName="comp" presStyleCnt="0"/>
      <dgm:spPr/>
    </dgm:pt>
    <dgm:pt modelId="{3884F16A-710D-4B11-ACFE-569A9DC0680A}" type="pres">
      <dgm:prSet presAssocID="{F8CA0933-5633-46AC-8B5F-F26B73D6F424}" presName="box" presStyleLbl="node1" presStyleIdx="4" presStyleCnt="7"/>
      <dgm:spPr/>
      <dgm:t>
        <a:bodyPr/>
        <a:lstStyle/>
        <a:p>
          <a:endParaRPr lang="ru-RU"/>
        </a:p>
      </dgm:t>
    </dgm:pt>
    <dgm:pt modelId="{DE8E24DE-2F78-4E11-8892-30A1CC6276C9}" type="pres">
      <dgm:prSet presAssocID="{F8CA0933-5633-46AC-8B5F-F26B73D6F424}" presName="img" presStyleLbl="fgImgPlace1" presStyleIdx="4" presStyleCnt="7" custScaleX="76153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C69A0A33-6C87-46D3-BEF5-5AF541736B87}" type="pres">
      <dgm:prSet presAssocID="{F8CA0933-5633-46AC-8B5F-F26B73D6F424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4460D2-37FA-4DC2-9A5D-A92DD2F97B2F}" type="pres">
      <dgm:prSet presAssocID="{3C9C09C9-08A6-4D62-BF3E-E52084A3CAC1}" presName="spacer" presStyleCnt="0"/>
      <dgm:spPr/>
    </dgm:pt>
    <dgm:pt modelId="{554F34A3-69A9-46B9-9B62-2323ACE87E6A}" type="pres">
      <dgm:prSet presAssocID="{D2FCA982-189F-4FB3-906E-F864B0E8EAB3}" presName="comp" presStyleCnt="0"/>
      <dgm:spPr/>
    </dgm:pt>
    <dgm:pt modelId="{4DCEC4BA-51BB-447F-8D90-B7BB7A99F5D2}" type="pres">
      <dgm:prSet presAssocID="{D2FCA982-189F-4FB3-906E-F864B0E8EAB3}" presName="box" presStyleLbl="node1" presStyleIdx="5" presStyleCnt="7"/>
      <dgm:spPr/>
      <dgm:t>
        <a:bodyPr/>
        <a:lstStyle/>
        <a:p>
          <a:endParaRPr lang="ru-RU"/>
        </a:p>
      </dgm:t>
    </dgm:pt>
    <dgm:pt modelId="{4B74C0E1-3294-472B-9E8C-EAC6003B66EB}" type="pres">
      <dgm:prSet presAssocID="{D2FCA982-189F-4FB3-906E-F864B0E8EAB3}" presName="img" presStyleLbl="fgImgPlace1" presStyleIdx="5" presStyleCnt="7" custScaleX="76153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9E560AF5-AA53-45CE-ABA2-FF0BBBC93E97}" type="pres">
      <dgm:prSet presAssocID="{D2FCA982-189F-4FB3-906E-F864B0E8EAB3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E2B4D2-AF60-4F91-8EB1-7AEE7B3D9A3D}" type="pres">
      <dgm:prSet presAssocID="{6B8CF647-CED4-40C9-A147-D45069AAB9F1}" presName="spacer" presStyleCnt="0"/>
      <dgm:spPr/>
    </dgm:pt>
    <dgm:pt modelId="{16E027C0-6AA1-4515-8BB6-C40834BB152E}" type="pres">
      <dgm:prSet presAssocID="{3357FCBB-A313-4423-8CBC-8F4BDF7C3C55}" presName="comp" presStyleCnt="0"/>
      <dgm:spPr/>
    </dgm:pt>
    <dgm:pt modelId="{CE3941A0-5D94-435D-91C4-7ED25D0C3B5D}" type="pres">
      <dgm:prSet presAssocID="{3357FCBB-A313-4423-8CBC-8F4BDF7C3C55}" presName="box" presStyleLbl="node1" presStyleIdx="6" presStyleCnt="7"/>
      <dgm:spPr/>
      <dgm:t>
        <a:bodyPr/>
        <a:lstStyle/>
        <a:p>
          <a:endParaRPr lang="ru-RU"/>
        </a:p>
      </dgm:t>
    </dgm:pt>
    <dgm:pt modelId="{EA080A6F-2EFE-4DB9-A514-AF8D55D54D6D}" type="pres">
      <dgm:prSet presAssocID="{3357FCBB-A313-4423-8CBC-8F4BDF7C3C55}" presName="img" presStyleLbl="fgImgPlace1" presStyleIdx="6" presStyleCnt="7" custScaleX="76153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CA31A55E-597D-424A-835F-5C7D545B5638}" type="pres">
      <dgm:prSet presAssocID="{3357FCBB-A313-4423-8CBC-8F4BDF7C3C55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51AA8F-E57C-4A7F-A66B-6D4EF259D5F7}" type="presOf" srcId="{0A22DAF5-FA98-4AAC-9558-FA9E22BF9FF2}" destId="{290E62E7-5130-423B-B586-2C67EF3B7BC3}" srcOrd="0" destOrd="0" presId="urn:microsoft.com/office/officeart/2005/8/layout/vList4"/>
    <dgm:cxn modelId="{588FAD2E-ECEE-4E8D-998F-AC6588BDBCDB}" type="presOf" srcId="{3357FCBB-A313-4423-8CBC-8F4BDF7C3C55}" destId="{CA31A55E-597D-424A-835F-5C7D545B5638}" srcOrd="1" destOrd="0" presId="urn:microsoft.com/office/officeart/2005/8/layout/vList4"/>
    <dgm:cxn modelId="{18D5F5DF-7419-4D09-A86D-EB1889579D82}" srcId="{A5BE8110-A3FD-4EFF-8669-ACDB5FD23322}" destId="{F8CA0933-5633-46AC-8B5F-F26B73D6F424}" srcOrd="4" destOrd="0" parTransId="{16C876C1-0921-4DFB-8724-F74D68F09604}" sibTransId="{3C9C09C9-08A6-4D62-BF3E-E52084A3CAC1}"/>
    <dgm:cxn modelId="{0336CCB8-E8CE-402E-9B5E-0BB42B276392}" srcId="{A5BE8110-A3FD-4EFF-8669-ACDB5FD23322}" destId="{8E9D2A19-A6F6-4C22-B563-225048D1D71E}" srcOrd="2" destOrd="0" parTransId="{62EFDECF-532C-47D1-9DD1-9EEACCB16142}" sibTransId="{EC7F269C-28A4-4218-8939-5AA31B3F2321}"/>
    <dgm:cxn modelId="{60A2BFFC-9E86-4363-A1C5-03DCB66443AB}" type="presOf" srcId="{D2FCA982-189F-4FB3-906E-F864B0E8EAB3}" destId="{4DCEC4BA-51BB-447F-8D90-B7BB7A99F5D2}" srcOrd="0" destOrd="0" presId="urn:microsoft.com/office/officeart/2005/8/layout/vList4"/>
    <dgm:cxn modelId="{97AB78DD-5376-4AF3-8B56-9F038B6D3E81}" type="presOf" srcId="{8E9D2A19-A6F6-4C22-B563-225048D1D71E}" destId="{B57BD960-96ED-4CF5-BADB-5221F04C3983}" srcOrd="0" destOrd="0" presId="urn:microsoft.com/office/officeart/2005/8/layout/vList4"/>
    <dgm:cxn modelId="{7B294EB0-4B68-4015-AE07-0A24E24AED50}" type="presOf" srcId="{F8CA0933-5633-46AC-8B5F-F26B73D6F424}" destId="{C69A0A33-6C87-46D3-BEF5-5AF541736B87}" srcOrd="1" destOrd="0" presId="urn:microsoft.com/office/officeart/2005/8/layout/vList4"/>
    <dgm:cxn modelId="{4D38BA39-988F-4938-85BA-332F4DC33466}" type="presOf" srcId="{D2FCA982-189F-4FB3-906E-F864B0E8EAB3}" destId="{9E560AF5-AA53-45CE-ABA2-FF0BBBC93E97}" srcOrd="1" destOrd="0" presId="urn:microsoft.com/office/officeart/2005/8/layout/vList4"/>
    <dgm:cxn modelId="{E3E6B78C-EDB7-4C3B-BBB8-2312F12BD8B1}" type="presOf" srcId="{8E9D2A19-A6F6-4C22-B563-225048D1D71E}" destId="{7EEE1182-A45D-4A8A-BBA7-873EC7A048DC}" srcOrd="1" destOrd="0" presId="urn:microsoft.com/office/officeart/2005/8/layout/vList4"/>
    <dgm:cxn modelId="{083060D9-2C64-4DED-A088-4C200E516A4A}" type="presOf" srcId="{3357FCBB-A313-4423-8CBC-8F4BDF7C3C55}" destId="{CE3941A0-5D94-435D-91C4-7ED25D0C3B5D}" srcOrd="0" destOrd="0" presId="urn:microsoft.com/office/officeart/2005/8/layout/vList4"/>
    <dgm:cxn modelId="{5A0F8373-7D0B-4D51-AAA3-D16F05DC498B}" type="presOf" srcId="{13891245-B086-47E3-82E2-4F13DE5634A5}" destId="{5CDF1ACD-5923-413A-B0E2-0E60B20A7606}" srcOrd="0" destOrd="0" presId="urn:microsoft.com/office/officeart/2005/8/layout/vList4"/>
    <dgm:cxn modelId="{29E2B982-1429-4F27-979E-D041264F5943}" srcId="{A5BE8110-A3FD-4EFF-8669-ACDB5FD23322}" destId="{D2FCA982-189F-4FB3-906E-F864B0E8EAB3}" srcOrd="5" destOrd="0" parTransId="{81F3B6B5-916E-4DAF-8AB9-B34412F224CA}" sibTransId="{6B8CF647-CED4-40C9-A147-D45069AAB9F1}"/>
    <dgm:cxn modelId="{57FDEA4C-9EF7-447E-8BFB-0D41CA3D595B}" type="presOf" srcId="{3F5F1C64-23DF-4525-893A-37817ED8715A}" destId="{C7C8E5EE-A4CC-4F40-B423-28EFBB28D2F3}" srcOrd="0" destOrd="0" presId="urn:microsoft.com/office/officeart/2005/8/layout/vList4"/>
    <dgm:cxn modelId="{F2BA348F-670D-4041-9A23-229100E19D58}" type="presOf" srcId="{3F5F1C64-23DF-4525-893A-37817ED8715A}" destId="{5CDD8CC1-6284-4A9C-9042-7AF37132B8D0}" srcOrd="1" destOrd="0" presId="urn:microsoft.com/office/officeart/2005/8/layout/vList4"/>
    <dgm:cxn modelId="{02C30BDC-D82D-436D-A78F-DF3C1899328B}" srcId="{A5BE8110-A3FD-4EFF-8669-ACDB5FD23322}" destId="{0A22DAF5-FA98-4AAC-9558-FA9E22BF9FF2}" srcOrd="0" destOrd="0" parTransId="{F2BD2B92-46F5-406D-89AD-469C6B938911}" sibTransId="{1828822B-13F6-4726-8AB8-E9D230146801}"/>
    <dgm:cxn modelId="{0B5405B4-854B-41B0-921F-398392A0FAF2}" srcId="{A5BE8110-A3FD-4EFF-8669-ACDB5FD23322}" destId="{3357FCBB-A313-4423-8CBC-8F4BDF7C3C55}" srcOrd="6" destOrd="0" parTransId="{F5C0FAB5-EAF7-416D-A203-0C1FC2B5BC0F}" sibTransId="{05268D0F-4228-4A1A-8CF7-0B169F4E5E3A}"/>
    <dgm:cxn modelId="{A0E36263-45C4-4071-820B-D44984C2FE2B}" srcId="{A5BE8110-A3FD-4EFF-8669-ACDB5FD23322}" destId="{3F5F1C64-23DF-4525-893A-37817ED8715A}" srcOrd="3" destOrd="0" parTransId="{BB1485E4-D2AF-4B05-9B73-41975ED3FD2D}" sibTransId="{8C909FD4-BBC2-4E60-BE34-FCF0849A5DA0}"/>
    <dgm:cxn modelId="{AB634569-4202-4540-B763-E06F27D3CC68}" type="presOf" srcId="{13891245-B086-47E3-82E2-4F13DE5634A5}" destId="{48342560-C667-4084-A470-E2060B16A2F7}" srcOrd="1" destOrd="0" presId="urn:microsoft.com/office/officeart/2005/8/layout/vList4"/>
    <dgm:cxn modelId="{4D1EB1A2-2660-4038-83B9-2786AEAE844B}" type="presOf" srcId="{0A22DAF5-FA98-4AAC-9558-FA9E22BF9FF2}" destId="{E29829E6-A8E1-4D3C-9FC2-F09E3406263C}" srcOrd="1" destOrd="0" presId="urn:microsoft.com/office/officeart/2005/8/layout/vList4"/>
    <dgm:cxn modelId="{FA623E7B-BACB-40F5-8AF7-41083F00C71C}" type="presOf" srcId="{A5BE8110-A3FD-4EFF-8669-ACDB5FD23322}" destId="{2AF93D3E-95AC-43AB-94C9-7F3E436E0F82}" srcOrd="0" destOrd="0" presId="urn:microsoft.com/office/officeart/2005/8/layout/vList4"/>
    <dgm:cxn modelId="{95779F6B-E7AF-4747-BC06-1A89EE5080A4}" srcId="{A5BE8110-A3FD-4EFF-8669-ACDB5FD23322}" destId="{13891245-B086-47E3-82E2-4F13DE5634A5}" srcOrd="1" destOrd="0" parTransId="{BA6A81CB-45C5-4465-961A-DCC004CFE01F}" sibTransId="{A9A4B1F8-F4B4-459D-A117-5B0BCABDBF03}"/>
    <dgm:cxn modelId="{6D709CB6-88C4-48E3-AF5B-2ECD74345A02}" type="presOf" srcId="{F8CA0933-5633-46AC-8B5F-F26B73D6F424}" destId="{3884F16A-710D-4B11-ACFE-569A9DC0680A}" srcOrd="0" destOrd="0" presId="urn:microsoft.com/office/officeart/2005/8/layout/vList4"/>
    <dgm:cxn modelId="{D6EA25DE-E582-480C-A9B0-3E617686155D}" type="presParOf" srcId="{2AF93D3E-95AC-43AB-94C9-7F3E436E0F82}" destId="{AA1EEC2F-3B1C-4B12-AF8E-D37A80537746}" srcOrd="0" destOrd="0" presId="urn:microsoft.com/office/officeart/2005/8/layout/vList4"/>
    <dgm:cxn modelId="{6E02E94F-F35A-429F-9D76-C666AE792DD7}" type="presParOf" srcId="{AA1EEC2F-3B1C-4B12-AF8E-D37A80537746}" destId="{290E62E7-5130-423B-B586-2C67EF3B7BC3}" srcOrd="0" destOrd="0" presId="urn:microsoft.com/office/officeart/2005/8/layout/vList4"/>
    <dgm:cxn modelId="{427D648B-BF31-47AF-84F7-38FFF32D6D96}" type="presParOf" srcId="{AA1EEC2F-3B1C-4B12-AF8E-D37A80537746}" destId="{2CC0EFFB-EB3F-46A1-8E12-31F7E732091C}" srcOrd="1" destOrd="0" presId="urn:microsoft.com/office/officeart/2005/8/layout/vList4"/>
    <dgm:cxn modelId="{F7A6B01B-1FC0-469F-B9D3-93FC78D2588E}" type="presParOf" srcId="{AA1EEC2F-3B1C-4B12-AF8E-D37A80537746}" destId="{E29829E6-A8E1-4D3C-9FC2-F09E3406263C}" srcOrd="2" destOrd="0" presId="urn:microsoft.com/office/officeart/2005/8/layout/vList4"/>
    <dgm:cxn modelId="{5E24577F-6840-4D3B-9561-1C6A0BB6EE6A}" type="presParOf" srcId="{2AF93D3E-95AC-43AB-94C9-7F3E436E0F82}" destId="{F2A8697E-A3F6-486F-AD08-AF49EAD67FAA}" srcOrd="1" destOrd="0" presId="urn:microsoft.com/office/officeart/2005/8/layout/vList4"/>
    <dgm:cxn modelId="{DABA207C-558C-47A5-ADD2-C4381BFB319E}" type="presParOf" srcId="{2AF93D3E-95AC-43AB-94C9-7F3E436E0F82}" destId="{77A6C8A5-33D4-43E0-A867-B0264B32CA5D}" srcOrd="2" destOrd="0" presId="urn:microsoft.com/office/officeart/2005/8/layout/vList4"/>
    <dgm:cxn modelId="{CB1EC6B9-6BDF-45B7-B4FD-78E6AD29E851}" type="presParOf" srcId="{77A6C8A5-33D4-43E0-A867-B0264B32CA5D}" destId="{5CDF1ACD-5923-413A-B0E2-0E60B20A7606}" srcOrd="0" destOrd="0" presId="urn:microsoft.com/office/officeart/2005/8/layout/vList4"/>
    <dgm:cxn modelId="{5A16B314-A7D0-4518-AD13-8BA851C6BC71}" type="presParOf" srcId="{77A6C8A5-33D4-43E0-A867-B0264B32CA5D}" destId="{0513FC22-741C-4C13-BB81-91EF762738A7}" srcOrd="1" destOrd="0" presId="urn:microsoft.com/office/officeart/2005/8/layout/vList4"/>
    <dgm:cxn modelId="{25FD5675-0980-4D2E-86B3-6BC2C814E47E}" type="presParOf" srcId="{77A6C8A5-33D4-43E0-A867-B0264B32CA5D}" destId="{48342560-C667-4084-A470-E2060B16A2F7}" srcOrd="2" destOrd="0" presId="urn:microsoft.com/office/officeart/2005/8/layout/vList4"/>
    <dgm:cxn modelId="{12F0D04D-90D4-4627-9B65-01E03A810A0E}" type="presParOf" srcId="{2AF93D3E-95AC-43AB-94C9-7F3E436E0F82}" destId="{612AEED0-60A7-467F-8ACF-3EA4A66755C8}" srcOrd="3" destOrd="0" presId="urn:microsoft.com/office/officeart/2005/8/layout/vList4"/>
    <dgm:cxn modelId="{99C0D9BA-6C2E-413A-AF75-D3F14C36D90C}" type="presParOf" srcId="{2AF93D3E-95AC-43AB-94C9-7F3E436E0F82}" destId="{18F72A6F-A7E7-4B77-AF5A-6E62E35F51FA}" srcOrd="4" destOrd="0" presId="urn:microsoft.com/office/officeart/2005/8/layout/vList4"/>
    <dgm:cxn modelId="{9814C4DF-1530-4FF1-A2D8-AF8F530C2F69}" type="presParOf" srcId="{18F72A6F-A7E7-4B77-AF5A-6E62E35F51FA}" destId="{B57BD960-96ED-4CF5-BADB-5221F04C3983}" srcOrd="0" destOrd="0" presId="urn:microsoft.com/office/officeart/2005/8/layout/vList4"/>
    <dgm:cxn modelId="{B9118019-52A8-4218-9072-BF64F3573FE4}" type="presParOf" srcId="{18F72A6F-A7E7-4B77-AF5A-6E62E35F51FA}" destId="{1696A4D8-78BA-4EF0-8173-7E23EF191B0A}" srcOrd="1" destOrd="0" presId="urn:microsoft.com/office/officeart/2005/8/layout/vList4"/>
    <dgm:cxn modelId="{359D64BD-416D-43D2-99FF-4E8B0ED69F73}" type="presParOf" srcId="{18F72A6F-A7E7-4B77-AF5A-6E62E35F51FA}" destId="{7EEE1182-A45D-4A8A-BBA7-873EC7A048DC}" srcOrd="2" destOrd="0" presId="urn:microsoft.com/office/officeart/2005/8/layout/vList4"/>
    <dgm:cxn modelId="{D6304B1A-0C0D-4B59-931A-0E6810200916}" type="presParOf" srcId="{2AF93D3E-95AC-43AB-94C9-7F3E436E0F82}" destId="{76BBA1DA-178B-4DF7-94DA-713AC7242DF0}" srcOrd="5" destOrd="0" presId="urn:microsoft.com/office/officeart/2005/8/layout/vList4"/>
    <dgm:cxn modelId="{D664071E-C079-4157-A22E-F96874FF3C47}" type="presParOf" srcId="{2AF93D3E-95AC-43AB-94C9-7F3E436E0F82}" destId="{760A6FA3-836E-4EC7-9BAE-263792BD7D56}" srcOrd="6" destOrd="0" presId="urn:microsoft.com/office/officeart/2005/8/layout/vList4"/>
    <dgm:cxn modelId="{7A314372-7853-4443-9F29-5B1ED7EFEAC7}" type="presParOf" srcId="{760A6FA3-836E-4EC7-9BAE-263792BD7D56}" destId="{C7C8E5EE-A4CC-4F40-B423-28EFBB28D2F3}" srcOrd="0" destOrd="0" presId="urn:microsoft.com/office/officeart/2005/8/layout/vList4"/>
    <dgm:cxn modelId="{CF301DB9-B79C-42F9-9A9E-55ED1577C1AC}" type="presParOf" srcId="{760A6FA3-836E-4EC7-9BAE-263792BD7D56}" destId="{450E5693-F084-477B-A41E-1152DD7C57AB}" srcOrd="1" destOrd="0" presId="urn:microsoft.com/office/officeart/2005/8/layout/vList4"/>
    <dgm:cxn modelId="{2BB2FCCC-418C-44AB-A3E1-2C2CBF8672A5}" type="presParOf" srcId="{760A6FA3-836E-4EC7-9BAE-263792BD7D56}" destId="{5CDD8CC1-6284-4A9C-9042-7AF37132B8D0}" srcOrd="2" destOrd="0" presId="urn:microsoft.com/office/officeart/2005/8/layout/vList4"/>
    <dgm:cxn modelId="{AD9E8066-20C8-42C4-BA30-8BE5431BAD17}" type="presParOf" srcId="{2AF93D3E-95AC-43AB-94C9-7F3E436E0F82}" destId="{731C2FA3-8F34-4095-82AB-ABD29674475C}" srcOrd="7" destOrd="0" presId="urn:microsoft.com/office/officeart/2005/8/layout/vList4"/>
    <dgm:cxn modelId="{7FFC6C93-DAAB-47A3-A666-53B9E43F5021}" type="presParOf" srcId="{2AF93D3E-95AC-43AB-94C9-7F3E436E0F82}" destId="{88C9CBF4-867F-4A5D-92EA-B5871762D340}" srcOrd="8" destOrd="0" presId="urn:microsoft.com/office/officeart/2005/8/layout/vList4"/>
    <dgm:cxn modelId="{CD85F458-3FDD-4EB5-8094-1E588464752D}" type="presParOf" srcId="{88C9CBF4-867F-4A5D-92EA-B5871762D340}" destId="{3884F16A-710D-4B11-ACFE-569A9DC0680A}" srcOrd="0" destOrd="0" presId="urn:microsoft.com/office/officeart/2005/8/layout/vList4"/>
    <dgm:cxn modelId="{216D286A-B056-451B-BCE8-0B3AC29B2EA7}" type="presParOf" srcId="{88C9CBF4-867F-4A5D-92EA-B5871762D340}" destId="{DE8E24DE-2F78-4E11-8892-30A1CC6276C9}" srcOrd="1" destOrd="0" presId="urn:microsoft.com/office/officeart/2005/8/layout/vList4"/>
    <dgm:cxn modelId="{116FFE60-2D1A-4864-8B04-B9E1A1582B37}" type="presParOf" srcId="{88C9CBF4-867F-4A5D-92EA-B5871762D340}" destId="{C69A0A33-6C87-46D3-BEF5-5AF541736B87}" srcOrd="2" destOrd="0" presId="urn:microsoft.com/office/officeart/2005/8/layout/vList4"/>
    <dgm:cxn modelId="{7EE482B2-3F38-41C9-AF6C-04458DBAD077}" type="presParOf" srcId="{2AF93D3E-95AC-43AB-94C9-7F3E436E0F82}" destId="{784460D2-37FA-4DC2-9A5D-A92DD2F97B2F}" srcOrd="9" destOrd="0" presId="urn:microsoft.com/office/officeart/2005/8/layout/vList4"/>
    <dgm:cxn modelId="{1BA276F9-7202-4810-86DD-F4F7510F2832}" type="presParOf" srcId="{2AF93D3E-95AC-43AB-94C9-7F3E436E0F82}" destId="{554F34A3-69A9-46B9-9B62-2323ACE87E6A}" srcOrd="10" destOrd="0" presId="urn:microsoft.com/office/officeart/2005/8/layout/vList4"/>
    <dgm:cxn modelId="{B0A37891-8CE0-4DF8-835C-892DDDCDA0FF}" type="presParOf" srcId="{554F34A3-69A9-46B9-9B62-2323ACE87E6A}" destId="{4DCEC4BA-51BB-447F-8D90-B7BB7A99F5D2}" srcOrd="0" destOrd="0" presId="urn:microsoft.com/office/officeart/2005/8/layout/vList4"/>
    <dgm:cxn modelId="{A4C6B15C-1000-4E09-B99E-23BF86C480EF}" type="presParOf" srcId="{554F34A3-69A9-46B9-9B62-2323ACE87E6A}" destId="{4B74C0E1-3294-472B-9E8C-EAC6003B66EB}" srcOrd="1" destOrd="0" presId="urn:microsoft.com/office/officeart/2005/8/layout/vList4"/>
    <dgm:cxn modelId="{AA11808F-CBEE-4653-99C4-8D04B5D0AB37}" type="presParOf" srcId="{554F34A3-69A9-46B9-9B62-2323ACE87E6A}" destId="{9E560AF5-AA53-45CE-ABA2-FF0BBBC93E97}" srcOrd="2" destOrd="0" presId="urn:microsoft.com/office/officeart/2005/8/layout/vList4"/>
    <dgm:cxn modelId="{9864862F-4196-43A5-9D7A-853C7AAAA848}" type="presParOf" srcId="{2AF93D3E-95AC-43AB-94C9-7F3E436E0F82}" destId="{FCE2B4D2-AF60-4F91-8EB1-7AEE7B3D9A3D}" srcOrd="11" destOrd="0" presId="urn:microsoft.com/office/officeart/2005/8/layout/vList4"/>
    <dgm:cxn modelId="{9C1B07F4-9064-4539-904B-06C02D2859C0}" type="presParOf" srcId="{2AF93D3E-95AC-43AB-94C9-7F3E436E0F82}" destId="{16E027C0-6AA1-4515-8BB6-C40834BB152E}" srcOrd="12" destOrd="0" presId="urn:microsoft.com/office/officeart/2005/8/layout/vList4"/>
    <dgm:cxn modelId="{F6BC42D7-FBF1-400F-A61C-EE8603FF1D44}" type="presParOf" srcId="{16E027C0-6AA1-4515-8BB6-C40834BB152E}" destId="{CE3941A0-5D94-435D-91C4-7ED25D0C3B5D}" srcOrd="0" destOrd="0" presId="urn:microsoft.com/office/officeart/2005/8/layout/vList4"/>
    <dgm:cxn modelId="{6EAB07C3-D24D-4FC7-BD42-AAD0BCA725BF}" type="presParOf" srcId="{16E027C0-6AA1-4515-8BB6-C40834BB152E}" destId="{EA080A6F-2EFE-4DB9-A514-AF8D55D54D6D}" srcOrd="1" destOrd="0" presId="urn:microsoft.com/office/officeart/2005/8/layout/vList4"/>
    <dgm:cxn modelId="{1EC0E1BD-675E-4BEF-AF06-B327DD75BBA7}" type="presParOf" srcId="{16E027C0-6AA1-4515-8BB6-C40834BB152E}" destId="{CA31A55E-597D-424A-835F-5C7D545B563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204911-B696-467C-880A-4B48F620BE4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A3F7C8-2927-4B4A-AE1D-4BF247A60174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Содействие развитию СМСП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DC8BEF52-F958-44B0-9622-F291730F77F8}" type="parTrans" cxnId="{08B241A2-1856-4EA7-AC8C-FF9550AB3FD7}">
      <dgm:prSet/>
      <dgm:spPr/>
      <dgm:t>
        <a:bodyPr/>
        <a:lstStyle/>
        <a:p>
          <a:endParaRPr lang="ru-RU"/>
        </a:p>
      </dgm:t>
    </dgm:pt>
    <dgm:pt modelId="{548D75D6-E0BA-44A1-81B0-64E0A047BFC9}" type="sibTrans" cxnId="{08B241A2-1856-4EA7-AC8C-FF9550AB3FD7}">
      <dgm:prSet/>
      <dgm:spPr/>
      <dgm:t>
        <a:bodyPr/>
        <a:lstStyle/>
        <a:p>
          <a:endParaRPr lang="ru-RU"/>
        </a:p>
      </dgm:t>
    </dgm:pt>
    <dgm:pt modelId="{FB79DF6C-47AE-4683-B220-4E231F454AA9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Оказание всех видов поддержки со  стороны администрации Пряжинского района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6930775D-D7F6-4396-BB79-9205007269D9}" type="parTrans" cxnId="{A9419EFE-2AE4-4EEC-AB02-2EC05D1E52BD}">
      <dgm:prSet/>
      <dgm:spPr/>
      <dgm:t>
        <a:bodyPr/>
        <a:lstStyle/>
        <a:p>
          <a:endParaRPr lang="ru-RU"/>
        </a:p>
      </dgm:t>
    </dgm:pt>
    <dgm:pt modelId="{46367D43-D8F3-4895-8874-0BDF6CE5335F}" type="sibTrans" cxnId="{A9419EFE-2AE4-4EEC-AB02-2EC05D1E52BD}">
      <dgm:prSet/>
      <dgm:spPr/>
      <dgm:t>
        <a:bodyPr/>
        <a:lstStyle/>
        <a:p>
          <a:endParaRPr lang="ru-RU"/>
        </a:p>
      </dgm:t>
    </dgm:pt>
    <dgm:pt modelId="{DBEE5BF9-2CB0-4EF8-B300-BCC92832797E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Рост вклада МСП в экономику района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DC8B02CB-B0D7-4AC2-AC83-002508F62BC4}" type="parTrans" cxnId="{989C4EA0-32EA-4053-B565-859F60734AA8}">
      <dgm:prSet/>
      <dgm:spPr/>
      <dgm:t>
        <a:bodyPr/>
        <a:lstStyle/>
        <a:p>
          <a:endParaRPr lang="ru-RU"/>
        </a:p>
      </dgm:t>
    </dgm:pt>
    <dgm:pt modelId="{AC000C77-1C6C-435E-9AB2-837C069DCFA7}" type="sibTrans" cxnId="{989C4EA0-32EA-4053-B565-859F60734AA8}">
      <dgm:prSet/>
      <dgm:spPr/>
      <dgm:t>
        <a:bodyPr/>
        <a:lstStyle/>
        <a:p>
          <a:endParaRPr lang="ru-RU"/>
        </a:p>
      </dgm:t>
    </dgm:pt>
    <dgm:pt modelId="{6915D507-D8B5-406F-8E9A-87183AF2B694}" type="pres">
      <dgm:prSet presAssocID="{09204911-B696-467C-880A-4B48F620BE44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791FF4-6E57-4FF3-9B7E-0845ADCD7625}" type="pres">
      <dgm:prSet presAssocID="{09204911-B696-467C-880A-4B48F620BE44}" presName="arrow" presStyleLbl="bgShp" presStyleIdx="0" presStyleCnt="1" custLinFactNeighborX="226"/>
      <dgm:spPr/>
    </dgm:pt>
    <dgm:pt modelId="{86B022CF-0FAC-4E4D-B25A-785D91CA8939}" type="pres">
      <dgm:prSet presAssocID="{09204911-B696-467C-880A-4B48F620BE44}" presName="linearProcess" presStyleCnt="0"/>
      <dgm:spPr/>
    </dgm:pt>
    <dgm:pt modelId="{06670C38-6E95-451D-BC12-AB0C3247A867}" type="pres">
      <dgm:prSet presAssocID="{68A3F7C8-2927-4B4A-AE1D-4BF247A60174}" presName="textNode" presStyleLbl="node1" presStyleIdx="0" presStyleCnt="3" custScaleX="56500" custScaleY="187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DAFD25-C064-4B44-A0CE-3C79D463677E}" type="pres">
      <dgm:prSet presAssocID="{548D75D6-E0BA-44A1-81B0-64E0A047BFC9}" presName="sibTrans" presStyleCnt="0"/>
      <dgm:spPr/>
    </dgm:pt>
    <dgm:pt modelId="{157E7064-6758-46F3-AA1D-426CB734F2F6}" type="pres">
      <dgm:prSet presAssocID="{FB79DF6C-47AE-4683-B220-4E231F454AA9}" presName="textNode" presStyleLbl="node1" presStyleIdx="1" presStyleCnt="3" custScaleX="100217" custScaleY="187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2B47C4-1DE4-45D9-B2E4-89A8DBB79C4B}" type="pres">
      <dgm:prSet presAssocID="{46367D43-D8F3-4895-8874-0BDF6CE5335F}" presName="sibTrans" presStyleCnt="0"/>
      <dgm:spPr/>
    </dgm:pt>
    <dgm:pt modelId="{EB0FF723-B4BA-4136-9A12-AD0CC1531E59}" type="pres">
      <dgm:prSet presAssocID="{DBEE5BF9-2CB0-4EF8-B300-BCC92832797E}" presName="textNode" presStyleLbl="node1" presStyleIdx="2" presStyleCnt="3" custScaleY="187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493A61-8138-4687-8F88-5A99A55624AB}" type="presOf" srcId="{09204911-B696-467C-880A-4B48F620BE44}" destId="{6915D507-D8B5-406F-8E9A-87183AF2B694}" srcOrd="0" destOrd="0" presId="urn:microsoft.com/office/officeart/2005/8/layout/hProcess9"/>
    <dgm:cxn modelId="{C0297480-4D55-420E-8BDF-08722DB4492F}" type="presOf" srcId="{FB79DF6C-47AE-4683-B220-4E231F454AA9}" destId="{157E7064-6758-46F3-AA1D-426CB734F2F6}" srcOrd="0" destOrd="0" presId="urn:microsoft.com/office/officeart/2005/8/layout/hProcess9"/>
    <dgm:cxn modelId="{6B4CFB1E-A8D2-406C-9ED0-88FE84901740}" type="presOf" srcId="{DBEE5BF9-2CB0-4EF8-B300-BCC92832797E}" destId="{EB0FF723-B4BA-4136-9A12-AD0CC1531E59}" srcOrd="0" destOrd="0" presId="urn:microsoft.com/office/officeart/2005/8/layout/hProcess9"/>
    <dgm:cxn modelId="{A9419EFE-2AE4-4EEC-AB02-2EC05D1E52BD}" srcId="{09204911-B696-467C-880A-4B48F620BE44}" destId="{FB79DF6C-47AE-4683-B220-4E231F454AA9}" srcOrd="1" destOrd="0" parTransId="{6930775D-D7F6-4396-BB79-9205007269D9}" sibTransId="{46367D43-D8F3-4895-8874-0BDF6CE5335F}"/>
    <dgm:cxn modelId="{08B241A2-1856-4EA7-AC8C-FF9550AB3FD7}" srcId="{09204911-B696-467C-880A-4B48F620BE44}" destId="{68A3F7C8-2927-4B4A-AE1D-4BF247A60174}" srcOrd="0" destOrd="0" parTransId="{DC8BEF52-F958-44B0-9622-F291730F77F8}" sibTransId="{548D75D6-E0BA-44A1-81B0-64E0A047BFC9}"/>
    <dgm:cxn modelId="{989C4EA0-32EA-4053-B565-859F60734AA8}" srcId="{09204911-B696-467C-880A-4B48F620BE44}" destId="{DBEE5BF9-2CB0-4EF8-B300-BCC92832797E}" srcOrd="2" destOrd="0" parTransId="{DC8B02CB-B0D7-4AC2-AC83-002508F62BC4}" sibTransId="{AC000C77-1C6C-435E-9AB2-837C069DCFA7}"/>
    <dgm:cxn modelId="{75DCF257-092C-4307-A863-5EA1CD3F0F89}" type="presOf" srcId="{68A3F7C8-2927-4B4A-AE1D-4BF247A60174}" destId="{06670C38-6E95-451D-BC12-AB0C3247A867}" srcOrd="0" destOrd="0" presId="urn:microsoft.com/office/officeart/2005/8/layout/hProcess9"/>
    <dgm:cxn modelId="{6D2F600B-E310-4DDF-9A03-F328F0192B94}" type="presParOf" srcId="{6915D507-D8B5-406F-8E9A-87183AF2B694}" destId="{5D791FF4-6E57-4FF3-9B7E-0845ADCD7625}" srcOrd="0" destOrd="0" presId="urn:microsoft.com/office/officeart/2005/8/layout/hProcess9"/>
    <dgm:cxn modelId="{4EDE4342-C467-4CF6-BFCE-53F0F9F1CDB4}" type="presParOf" srcId="{6915D507-D8B5-406F-8E9A-87183AF2B694}" destId="{86B022CF-0FAC-4E4D-B25A-785D91CA8939}" srcOrd="1" destOrd="0" presId="urn:microsoft.com/office/officeart/2005/8/layout/hProcess9"/>
    <dgm:cxn modelId="{EDC8F83E-E47E-4052-B2F9-7B58442989CB}" type="presParOf" srcId="{86B022CF-0FAC-4E4D-B25A-785D91CA8939}" destId="{06670C38-6E95-451D-BC12-AB0C3247A867}" srcOrd="0" destOrd="0" presId="urn:microsoft.com/office/officeart/2005/8/layout/hProcess9"/>
    <dgm:cxn modelId="{11518106-FFB4-4425-86D9-A214C0954E96}" type="presParOf" srcId="{86B022CF-0FAC-4E4D-B25A-785D91CA8939}" destId="{6FDAFD25-C064-4B44-A0CE-3C79D463677E}" srcOrd="1" destOrd="0" presId="urn:microsoft.com/office/officeart/2005/8/layout/hProcess9"/>
    <dgm:cxn modelId="{8ACE70AD-5316-4B17-A9EE-6BBCB469EBF0}" type="presParOf" srcId="{86B022CF-0FAC-4E4D-B25A-785D91CA8939}" destId="{157E7064-6758-46F3-AA1D-426CB734F2F6}" srcOrd="2" destOrd="0" presId="urn:microsoft.com/office/officeart/2005/8/layout/hProcess9"/>
    <dgm:cxn modelId="{83CBB6C1-6C65-4AFF-AE68-853C637578C5}" type="presParOf" srcId="{86B022CF-0FAC-4E4D-B25A-785D91CA8939}" destId="{F22B47C4-1DE4-45D9-B2E4-89A8DBB79C4B}" srcOrd="3" destOrd="0" presId="urn:microsoft.com/office/officeart/2005/8/layout/hProcess9"/>
    <dgm:cxn modelId="{736D72A1-8B04-4165-BC31-EFFD56BD0938}" type="presParOf" srcId="{86B022CF-0FAC-4E4D-B25A-785D91CA8939}" destId="{EB0FF723-B4BA-4136-9A12-AD0CC1531E5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6DB9436-7A33-4AD5-87C2-771A3696D4E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FF4A0C9-1B59-41BF-A611-80C9D4A8E4ED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Благоприятный инвестиционный климат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69610AA9-359F-4CFB-AF94-5F3022800647}" type="parTrans" cxnId="{44029BA6-9BEF-4991-A453-8DDDF1C1887E}">
      <dgm:prSet/>
      <dgm:spPr/>
      <dgm:t>
        <a:bodyPr/>
        <a:lstStyle/>
        <a:p>
          <a:endParaRPr lang="ru-RU"/>
        </a:p>
      </dgm:t>
    </dgm:pt>
    <dgm:pt modelId="{938B0469-DE53-4280-BE0F-63E833EC9487}" type="sibTrans" cxnId="{44029BA6-9BEF-4991-A453-8DDDF1C1887E}">
      <dgm:prSet/>
      <dgm:spPr/>
      <dgm:t>
        <a:bodyPr/>
        <a:lstStyle/>
        <a:p>
          <a:endParaRPr lang="ru-RU"/>
        </a:p>
      </dgm:t>
    </dgm:pt>
    <dgm:pt modelId="{363F4C8E-52B7-492D-A4B4-11363E29E54A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Снижение административных барьеров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31390CD3-5DCB-4187-AD5F-0577943FF139}" type="parTrans" cxnId="{BF8E30ED-BFF5-4390-9AFB-F0DBDEE906DA}">
      <dgm:prSet/>
      <dgm:spPr/>
      <dgm:t>
        <a:bodyPr/>
        <a:lstStyle/>
        <a:p>
          <a:endParaRPr lang="ru-RU"/>
        </a:p>
      </dgm:t>
    </dgm:pt>
    <dgm:pt modelId="{1926D7F7-00E7-4149-A9FF-F40E2AE42450}" type="sibTrans" cxnId="{BF8E30ED-BFF5-4390-9AFB-F0DBDEE906DA}">
      <dgm:prSet/>
      <dgm:spPr/>
      <dgm:t>
        <a:bodyPr/>
        <a:lstStyle/>
        <a:p>
          <a:endParaRPr lang="ru-RU"/>
        </a:p>
      </dgm:t>
    </dgm:pt>
    <dgm:pt modelId="{61F7D264-6FD1-4546-806D-8724318437E2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Увеличение объемов выпускаемой продукции, работ, услуг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2367762A-B2D0-4B71-AF8B-AE50794E6AB8}" type="parTrans" cxnId="{438B096C-F24A-4CC0-B9D0-509554F9684B}">
      <dgm:prSet/>
      <dgm:spPr/>
      <dgm:t>
        <a:bodyPr/>
        <a:lstStyle/>
        <a:p>
          <a:endParaRPr lang="ru-RU"/>
        </a:p>
      </dgm:t>
    </dgm:pt>
    <dgm:pt modelId="{6C282954-B206-472C-9BF0-3F8209717F3F}" type="sibTrans" cxnId="{438B096C-F24A-4CC0-B9D0-509554F9684B}">
      <dgm:prSet/>
      <dgm:spPr/>
      <dgm:t>
        <a:bodyPr/>
        <a:lstStyle/>
        <a:p>
          <a:endParaRPr lang="ru-RU"/>
        </a:p>
      </dgm:t>
    </dgm:pt>
    <dgm:pt modelId="{8DEC1B31-24C2-4B18-9F3C-EB3E82E0EFEB}" type="pres">
      <dgm:prSet presAssocID="{F6DB9436-7A33-4AD5-87C2-771A3696D4E6}" presName="CompostProcess" presStyleCnt="0">
        <dgm:presLayoutVars>
          <dgm:dir/>
          <dgm:resizeHandles val="exact"/>
        </dgm:presLayoutVars>
      </dgm:prSet>
      <dgm:spPr/>
    </dgm:pt>
    <dgm:pt modelId="{63FEA93D-F354-45E1-AFAE-EEA730FDA22C}" type="pres">
      <dgm:prSet presAssocID="{F6DB9436-7A33-4AD5-87C2-771A3696D4E6}" presName="arrow" presStyleLbl="bgShp" presStyleIdx="0" presStyleCnt="1" custScaleX="100989"/>
      <dgm:spPr/>
    </dgm:pt>
    <dgm:pt modelId="{EDD2C6B8-8178-443A-AF18-523C993D3335}" type="pres">
      <dgm:prSet presAssocID="{F6DB9436-7A33-4AD5-87C2-771A3696D4E6}" presName="linearProcess" presStyleCnt="0"/>
      <dgm:spPr/>
    </dgm:pt>
    <dgm:pt modelId="{66198B62-C662-4775-BDAC-9B24B9D06157}" type="pres">
      <dgm:prSet presAssocID="{EFF4A0C9-1B59-41BF-A611-80C9D4A8E4ED}" presName="textNode" presStyleLbl="node1" presStyleIdx="0" presStyleCnt="3" custScaleX="45048" custScaleY="183333" custLinFactNeighborX="384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080239-EC40-41A0-ABB2-DCAADB228047}" type="pres">
      <dgm:prSet presAssocID="{938B0469-DE53-4280-BE0F-63E833EC9487}" presName="sibTrans" presStyleCnt="0"/>
      <dgm:spPr/>
    </dgm:pt>
    <dgm:pt modelId="{43C169CA-487E-4320-A2B6-79B30D061150}" type="pres">
      <dgm:prSet presAssocID="{363F4C8E-52B7-492D-A4B4-11363E29E54A}" presName="textNode" presStyleLbl="node1" presStyleIdx="1" presStyleCnt="3" custScaleX="78778" custScaleY="192308" custLinFactNeighborX="43784" custLinFactNeighborY="-44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701B72-1A71-4A10-9019-964BE4CEE381}" type="pres">
      <dgm:prSet presAssocID="{1926D7F7-00E7-4149-A9FF-F40E2AE42450}" presName="sibTrans" presStyleCnt="0"/>
      <dgm:spPr/>
    </dgm:pt>
    <dgm:pt modelId="{3BDF98C9-1C56-485C-8578-81EE556652EA}" type="pres">
      <dgm:prSet presAssocID="{61F7D264-6FD1-4546-806D-8724318437E2}" presName="textNode" presStyleLbl="node1" presStyleIdx="2" presStyleCnt="3" custScaleX="82641" custScaleY="187178" custLinFactNeighborX="62142" custLinFactNeighborY="1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029BA6-9BEF-4991-A453-8DDDF1C1887E}" srcId="{F6DB9436-7A33-4AD5-87C2-771A3696D4E6}" destId="{EFF4A0C9-1B59-41BF-A611-80C9D4A8E4ED}" srcOrd="0" destOrd="0" parTransId="{69610AA9-359F-4CFB-AF94-5F3022800647}" sibTransId="{938B0469-DE53-4280-BE0F-63E833EC9487}"/>
    <dgm:cxn modelId="{2EC9B1DA-D957-4AEA-8FD2-1B31ECF57CC1}" type="presOf" srcId="{F6DB9436-7A33-4AD5-87C2-771A3696D4E6}" destId="{8DEC1B31-24C2-4B18-9F3C-EB3E82E0EFEB}" srcOrd="0" destOrd="0" presId="urn:microsoft.com/office/officeart/2005/8/layout/hProcess9"/>
    <dgm:cxn modelId="{8CE4A954-F605-4D89-865A-0477FCCDCDB9}" type="presOf" srcId="{EFF4A0C9-1B59-41BF-A611-80C9D4A8E4ED}" destId="{66198B62-C662-4775-BDAC-9B24B9D06157}" srcOrd="0" destOrd="0" presId="urn:microsoft.com/office/officeart/2005/8/layout/hProcess9"/>
    <dgm:cxn modelId="{BF8E30ED-BFF5-4390-9AFB-F0DBDEE906DA}" srcId="{F6DB9436-7A33-4AD5-87C2-771A3696D4E6}" destId="{363F4C8E-52B7-492D-A4B4-11363E29E54A}" srcOrd="1" destOrd="0" parTransId="{31390CD3-5DCB-4187-AD5F-0577943FF139}" sibTransId="{1926D7F7-00E7-4149-A9FF-F40E2AE42450}"/>
    <dgm:cxn modelId="{E1AA992B-2F99-48D7-BFF5-3D8FC2E45923}" type="presOf" srcId="{363F4C8E-52B7-492D-A4B4-11363E29E54A}" destId="{43C169CA-487E-4320-A2B6-79B30D061150}" srcOrd="0" destOrd="0" presId="urn:microsoft.com/office/officeart/2005/8/layout/hProcess9"/>
    <dgm:cxn modelId="{79320BE1-CABC-499C-8560-5387AD09F55F}" type="presOf" srcId="{61F7D264-6FD1-4546-806D-8724318437E2}" destId="{3BDF98C9-1C56-485C-8578-81EE556652EA}" srcOrd="0" destOrd="0" presId="urn:microsoft.com/office/officeart/2005/8/layout/hProcess9"/>
    <dgm:cxn modelId="{438B096C-F24A-4CC0-B9D0-509554F9684B}" srcId="{F6DB9436-7A33-4AD5-87C2-771A3696D4E6}" destId="{61F7D264-6FD1-4546-806D-8724318437E2}" srcOrd="2" destOrd="0" parTransId="{2367762A-B2D0-4B71-AF8B-AE50794E6AB8}" sibTransId="{6C282954-B206-472C-9BF0-3F8209717F3F}"/>
    <dgm:cxn modelId="{69995D49-484C-4DAA-92CB-BB725B9092F6}" type="presParOf" srcId="{8DEC1B31-24C2-4B18-9F3C-EB3E82E0EFEB}" destId="{63FEA93D-F354-45E1-AFAE-EEA730FDA22C}" srcOrd="0" destOrd="0" presId="urn:microsoft.com/office/officeart/2005/8/layout/hProcess9"/>
    <dgm:cxn modelId="{8337CE2C-2123-4788-A677-AD7286EB7365}" type="presParOf" srcId="{8DEC1B31-24C2-4B18-9F3C-EB3E82E0EFEB}" destId="{EDD2C6B8-8178-443A-AF18-523C993D3335}" srcOrd="1" destOrd="0" presId="urn:microsoft.com/office/officeart/2005/8/layout/hProcess9"/>
    <dgm:cxn modelId="{8B20540E-3021-4BDC-A7BF-55BCD2E9B59A}" type="presParOf" srcId="{EDD2C6B8-8178-443A-AF18-523C993D3335}" destId="{66198B62-C662-4775-BDAC-9B24B9D06157}" srcOrd="0" destOrd="0" presId="urn:microsoft.com/office/officeart/2005/8/layout/hProcess9"/>
    <dgm:cxn modelId="{927FB412-D76F-449A-BF10-E4FC00F3C4D5}" type="presParOf" srcId="{EDD2C6B8-8178-443A-AF18-523C993D3335}" destId="{6B080239-EC40-41A0-ABB2-DCAADB228047}" srcOrd="1" destOrd="0" presId="urn:microsoft.com/office/officeart/2005/8/layout/hProcess9"/>
    <dgm:cxn modelId="{177CF52A-B743-4CFB-8A68-CB7E81DD7612}" type="presParOf" srcId="{EDD2C6B8-8178-443A-AF18-523C993D3335}" destId="{43C169CA-487E-4320-A2B6-79B30D061150}" srcOrd="2" destOrd="0" presId="urn:microsoft.com/office/officeart/2005/8/layout/hProcess9"/>
    <dgm:cxn modelId="{26D1EBF5-CFCD-4AAC-BA01-8AB0EE76FBE3}" type="presParOf" srcId="{EDD2C6B8-8178-443A-AF18-523C993D3335}" destId="{BD701B72-1A71-4A10-9019-964BE4CEE381}" srcOrd="3" destOrd="0" presId="urn:microsoft.com/office/officeart/2005/8/layout/hProcess9"/>
    <dgm:cxn modelId="{EF48112D-848B-4BBE-AA6A-BDFE0B97AC5C}" type="presParOf" srcId="{EDD2C6B8-8178-443A-AF18-523C993D3335}" destId="{3BDF98C9-1C56-485C-8578-81EE556652E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D9422EE-97E6-4F1D-9C07-7AD9D23C3D0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5B52B0D9-756D-497C-A083-12ACDF7A5DD6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Развитие туристического комплекса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09E2B3F4-8C50-4A4C-86E3-A58D3E9101C9}" type="parTrans" cxnId="{4363E8E0-9C97-42D0-BF20-0872B8352A2F}">
      <dgm:prSet/>
      <dgm:spPr/>
      <dgm:t>
        <a:bodyPr/>
        <a:lstStyle/>
        <a:p>
          <a:endParaRPr lang="ru-RU"/>
        </a:p>
      </dgm:t>
    </dgm:pt>
    <dgm:pt modelId="{DA55BAAF-1952-4CEB-86B5-EE4C812F831B}" type="sibTrans" cxnId="{4363E8E0-9C97-42D0-BF20-0872B8352A2F}">
      <dgm:prSet/>
      <dgm:spPr/>
      <dgm:t>
        <a:bodyPr/>
        <a:lstStyle/>
        <a:p>
          <a:endParaRPr lang="ru-RU"/>
        </a:p>
      </dgm:t>
    </dgm:pt>
    <dgm:pt modelId="{E8CCEB59-7F25-4247-BB69-B1E927B59755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Совершенствование  и расширение механизмов поддержки при реализации проектов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D84C819A-4D27-409E-B911-447A50417B88}" type="parTrans" cxnId="{7A9F78DA-7487-4039-A220-D307C87C09D8}">
      <dgm:prSet/>
      <dgm:spPr/>
      <dgm:t>
        <a:bodyPr/>
        <a:lstStyle/>
        <a:p>
          <a:endParaRPr lang="ru-RU"/>
        </a:p>
      </dgm:t>
    </dgm:pt>
    <dgm:pt modelId="{096CA4F9-B9A9-47B1-9751-E5C18349BAE2}" type="sibTrans" cxnId="{7A9F78DA-7487-4039-A220-D307C87C09D8}">
      <dgm:prSet/>
      <dgm:spPr/>
      <dgm:t>
        <a:bodyPr/>
        <a:lstStyle/>
        <a:p>
          <a:endParaRPr lang="ru-RU"/>
        </a:p>
      </dgm:t>
    </dgm:pt>
    <dgm:pt modelId="{8CA11E08-8AF2-4863-B7F1-A950F94653DD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Увеличение притока туристов, рост СМСП в отрасли туризма, привлечение инвестиций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A9201F65-8A25-41F2-BFA4-5C3179094D8C}" type="parTrans" cxnId="{24C13616-E23D-42FD-A70A-7AC098BE2440}">
      <dgm:prSet/>
      <dgm:spPr/>
      <dgm:t>
        <a:bodyPr/>
        <a:lstStyle/>
        <a:p>
          <a:endParaRPr lang="ru-RU"/>
        </a:p>
      </dgm:t>
    </dgm:pt>
    <dgm:pt modelId="{A2116EA9-C672-420F-9C69-E7D6FE01B854}" type="sibTrans" cxnId="{24C13616-E23D-42FD-A70A-7AC098BE2440}">
      <dgm:prSet/>
      <dgm:spPr/>
      <dgm:t>
        <a:bodyPr/>
        <a:lstStyle/>
        <a:p>
          <a:endParaRPr lang="ru-RU"/>
        </a:p>
      </dgm:t>
    </dgm:pt>
    <dgm:pt modelId="{824B7F3E-1E4F-443C-B6F1-0FB4F11D5AD8}" type="pres">
      <dgm:prSet presAssocID="{BD9422EE-97E6-4F1D-9C07-7AD9D23C3D06}" presName="CompostProcess" presStyleCnt="0">
        <dgm:presLayoutVars>
          <dgm:dir/>
          <dgm:resizeHandles val="exact"/>
        </dgm:presLayoutVars>
      </dgm:prSet>
      <dgm:spPr/>
    </dgm:pt>
    <dgm:pt modelId="{1DB31CA3-B145-42FF-9F6E-FE1F66FE68A0}" type="pres">
      <dgm:prSet presAssocID="{BD9422EE-97E6-4F1D-9C07-7AD9D23C3D06}" presName="arrow" presStyleLbl="bgShp" presStyleIdx="0" presStyleCnt="1"/>
      <dgm:spPr/>
    </dgm:pt>
    <dgm:pt modelId="{FE426310-C11B-4CEA-A2B3-7D5FAAF9CF9C}" type="pres">
      <dgm:prSet presAssocID="{BD9422EE-97E6-4F1D-9C07-7AD9D23C3D06}" presName="linearProcess" presStyleCnt="0"/>
      <dgm:spPr/>
    </dgm:pt>
    <dgm:pt modelId="{1F99F4D2-55B7-474D-A331-46C00836B0C1}" type="pres">
      <dgm:prSet presAssocID="{5B52B0D9-756D-497C-A083-12ACDF7A5DD6}" presName="textNode" presStyleLbl="node1" presStyleIdx="0" presStyleCnt="3" custScaleX="44415" custScaleY="160164" custLinFactNeighborX="34382" custLinFactNeighborY="77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68F14-D8EE-4332-887C-7238B0FBFB52}" type="pres">
      <dgm:prSet presAssocID="{DA55BAAF-1952-4CEB-86B5-EE4C812F831B}" presName="sibTrans" presStyleCnt="0"/>
      <dgm:spPr/>
    </dgm:pt>
    <dgm:pt modelId="{F7967DCA-2F4E-477D-942F-3D23F4DD4718}" type="pres">
      <dgm:prSet presAssocID="{E8CCEB59-7F25-4247-BB69-B1E927B59755}" presName="textNode" presStyleLbl="node1" presStyleIdx="1" presStyleCnt="3" custScaleX="79341" custScaleY="1565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633E17-7E8A-44FB-9B16-7E6DDBD1D155}" type="pres">
      <dgm:prSet presAssocID="{096CA4F9-B9A9-47B1-9751-E5C18349BAE2}" presName="sibTrans" presStyleCnt="0"/>
      <dgm:spPr/>
    </dgm:pt>
    <dgm:pt modelId="{71004282-A239-4D0E-BC6D-31F9E9CB43AC}" type="pres">
      <dgm:prSet presAssocID="{8CA11E08-8AF2-4863-B7F1-A950F94653DD}" presName="textNode" presStyleLbl="node1" presStyleIdx="2" presStyleCnt="3" custScaleX="82274" custScaleY="1565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3F8923-6D11-41F0-B3FA-0D9F9E030757}" type="presOf" srcId="{BD9422EE-97E6-4F1D-9C07-7AD9D23C3D06}" destId="{824B7F3E-1E4F-443C-B6F1-0FB4F11D5AD8}" srcOrd="0" destOrd="0" presId="urn:microsoft.com/office/officeart/2005/8/layout/hProcess9"/>
    <dgm:cxn modelId="{E52945D6-AD54-45F2-9BC5-1270AE37A54E}" type="presOf" srcId="{8CA11E08-8AF2-4863-B7F1-A950F94653DD}" destId="{71004282-A239-4D0E-BC6D-31F9E9CB43AC}" srcOrd="0" destOrd="0" presId="urn:microsoft.com/office/officeart/2005/8/layout/hProcess9"/>
    <dgm:cxn modelId="{087DD884-B45B-438A-BF7A-413464D6B1C1}" type="presOf" srcId="{E8CCEB59-7F25-4247-BB69-B1E927B59755}" destId="{F7967DCA-2F4E-477D-942F-3D23F4DD4718}" srcOrd="0" destOrd="0" presId="urn:microsoft.com/office/officeart/2005/8/layout/hProcess9"/>
    <dgm:cxn modelId="{4363E8E0-9C97-42D0-BF20-0872B8352A2F}" srcId="{BD9422EE-97E6-4F1D-9C07-7AD9D23C3D06}" destId="{5B52B0D9-756D-497C-A083-12ACDF7A5DD6}" srcOrd="0" destOrd="0" parTransId="{09E2B3F4-8C50-4A4C-86E3-A58D3E9101C9}" sibTransId="{DA55BAAF-1952-4CEB-86B5-EE4C812F831B}"/>
    <dgm:cxn modelId="{7A9F78DA-7487-4039-A220-D307C87C09D8}" srcId="{BD9422EE-97E6-4F1D-9C07-7AD9D23C3D06}" destId="{E8CCEB59-7F25-4247-BB69-B1E927B59755}" srcOrd="1" destOrd="0" parTransId="{D84C819A-4D27-409E-B911-447A50417B88}" sibTransId="{096CA4F9-B9A9-47B1-9751-E5C18349BAE2}"/>
    <dgm:cxn modelId="{03818115-853E-4C7C-915A-A94340152BF8}" type="presOf" srcId="{5B52B0D9-756D-497C-A083-12ACDF7A5DD6}" destId="{1F99F4D2-55B7-474D-A331-46C00836B0C1}" srcOrd="0" destOrd="0" presId="urn:microsoft.com/office/officeart/2005/8/layout/hProcess9"/>
    <dgm:cxn modelId="{24C13616-E23D-42FD-A70A-7AC098BE2440}" srcId="{BD9422EE-97E6-4F1D-9C07-7AD9D23C3D06}" destId="{8CA11E08-8AF2-4863-B7F1-A950F94653DD}" srcOrd="2" destOrd="0" parTransId="{A9201F65-8A25-41F2-BFA4-5C3179094D8C}" sibTransId="{A2116EA9-C672-420F-9C69-E7D6FE01B854}"/>
    <dgm:cxn modelId="{2DBF0B99-52A1-4D4C-9940-06CF81D288F8}" type="presParOf" srcId="{824B7F3E-1E4F-443C-B6F1-0FB4F11D5AD8}" destId="{1DB31CA3-B145-42FF-9F6E-FE1F66FE68A0}" srcOrd="0" destOrd="0" presId="urn:microsoft.com/office/officeart/2005/8/layout/hProcess9"/>
    <dgm:cxn modelId="{3B107526-8AD1-4D10-802E-30DE1366E9C8}" type="presParOf" srcId="{824B7F3E-1E4F-443C-B6F1-0FB4F11D5AD8}" destId="{FE426310-C11B-4CEA-A2B3-7D5FAAF9CF9C}" srcOrd="1" destOrd="0" presId="urn:microsoft.com/office/officeart/2005/8/layout/hProcess9"/>
    <dgm:cxn modelId="{5C19A796-1371-4057-9EA7-5E5225663A20}" type="presParOf" srcId="{FE426310-C11B-4CEA-A2B3-7D5FAAF9CF9C}" destId="{1F99F4D2-55B7-474D-A331-46C00836B0C1}" srcOrd="0" destOrd="0" presId="urn:microsoft.com/office/officeart/2005/8/layout/hProcess9"/>
    <dgm:cxn modelId="{CB8BF7BC-5E8F-46CC-BE2D-78CAA7635E66}" type="presParOf" srcId="{FE426310-C11B-4CEA-A2B3-7D5FAAF9CF9C}" destId="{49968F14-D8EE-4332-887C-7238B0FBFB52}" srcOrd="1" destOrd="0" presId="urn:microsoft.com/office/officeart/2005/8/layout/hProcess9"/>
    <dgm:cxn modelId="{F316CFA7-0103-43E3-BC0B-F0C4EB38D3EF}" type="presParOf" srcId="{FE426310-C11B-4CEA-A2B3-7D5FAAF9CF9C}" destId="{F7967DCA-2F4E-477D-942F-3D23F4DD4718}" srcOrd="2" destOrd="0" presId="urn:microsoft.com/office/officeart/2005/8/layout/hProcess9"/>
    <dgm:cxn modelId="{472A35B8-3ED9-48CA-8182-D37A73802C91}" type="presParOf" srcId="{FE426310-C11B-4CEA-A2B3-7D5FAAF9CF9C}" destId="{59633E17-7E8A-44FB-9B16-7E6DDBD1D155}" srcOrd="3" destOrd="0" presId="urn:microsoft.com/office/officeart/2005/8/layout/hProcess9"/>
    <dgm:cxn modelId="{85135DFA-71FC-405C-8870-7BA22CF1A8C4}" type="presParOf" srcId="{FE426310-C11B-4CEA-A2B3-7D5FAAF9CF9C}" destId="{71004282-A239-4D0E-BC6D-31F9E9CB43A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A3A7CA5-99DB-40F9-8536-520E1219D2B9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47FAC7-289F-4214-A096-FADEE16091B4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Совершенствование бюджетного процесса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084BD921-4BDC-4D34-83ED-2E5DC97FD624}" type="parTrans" cxnId="{FC65E5C0-D882-4EA6-A890-B0F9648ADF39}">
      <dgm:prSet/>
      <dgm:spPr/>
      <dgm:t>
        <a:bodyPr/>
        <a:lstStyle/>
        <a:p>
          <a:endParaRPr lang="ru-RU"/>
        </a:p>
      </dgm:t>
    </dgm:pt>
    <dgm:pt modelId="{288F587F-CC5E-4B77-82EF-E3A5A0951665}" type="sibTrans" cxnId="{FC65E5C0-D882-4EA6-A890-B0F9648ADF39}">
      <dgm:prSet/>
      <dgm:spPr/>
      <dgm:t>
        <a:bodyPr/>
        <a:lstStyle/>
        <a:p>
          <a:endParaRPr lang="ru-RU"/>
        </a:p>
      </dgm:t>
    </dgm:pt>
    <dgm:pt modelId="{1FDF571B-7E5C-4B81-95DB-3AAA575F9133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привлечение средств вышестоящих бюджетов, оптимизация расходов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BBC4687D-0A03-43E2-A718-12103EAF00E6}" type="parTrans" cxnId="{F0B4C705-8343-4F65-B831-784225DAF2A3}">
      <dgm:prSet/>
      <dgm:spPr/>
      <dgm:t>
        <a:bodyPr/>
        <a:lstStyle/>
        <a:p>
          <a:endParaRPr lang="ru-RU"/>
        </a:p>
      </dgm:t>
    </dgm:pt>
    <dgm:pt modelId="{A527C0E4-83CB-4A77-959C-D5D3BC76BF42}" type="sibTrans" cxnId="{F0B4C705-8343-4F65-B831-784225DAF2A3}">
      <dgm:prSet/>
      <dgm:spPr/>
      <dgm:t>
        <a:bodyPr/>
        <a:lstStyle/>
        <a:p>
          <a:endParaRPr lang="ru-RU"/>
        </a:p>
      </dgm:t>
    </dgm:pt>
    <dgm:pt modelId="{91F18C2E-18F9-4C8F-9C04-B641542F5B16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увеличение уровня обеспечения доходными источниками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E8A11041-A0A6-4A88-BF23-6A1A5915A315}" type="parTrans" cxnId="{1F8CDD88-4875-49B2-8862-0678C47F012E}">
      <dgm:prSet/>
      <dgm:spPr/>
      <dgm:t>
        <a:bodyPr/>
        <a:lstStyle/>
        <a:p>
          <a:endParaRPr lang="ru-RU"/>
        </a:p>
      </dgm:t>
    </dgm:pt>
    <dgm:pt modelId="{36BF5F8F-5249-4345-8827-9BC3FAD22919}" type="sibTrans" cxnId="{1F8CDD88-4875-49B2-8862-0678C47F012E}">
      <dgm:prSet/>
      <dgm:spPr/>
      <dgm:t>
        <a:bodyPr/>
        <a:lstStyle/>
        <a:p>
          <a:endParaRPr lang="ru-RU"/>
        </a:p>
      </dgm:t>
    </dgm:pt>
    <dgm:pt modelId="{B266D4AC-D610-460D-B777-2F9E10A278BA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Имущественный комплекс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E5596149-479D-4C23-A321-5867D4027C74}" type="parTrans" cxnId="{54ECE4AC-A43F-413B-B096-57CA45D5CF25}">
      <dgm:prSet/>
      <dgm:spPr/>
      <dgm:t>
        <a:bodyPr/>
        <a:lstStyle/>
        <a:p>
          <a:endParaRPr lang="ru-RU"/>
        </a:p>
      </dgm:t>
    </dgm:pt>
    <dgm:pt modelId="{FA3566DD-B8C7-4376-9A7F-5AE4B36813B9}" type="sibTrans" cxnId="{54ECE4AC-A43F-413B-B096-57CA45D5CF25}">
      <dgm:prSet/>
      <dgm:spPr/>
      <dgm:t>
        <a:bodyPr/>
        <a:lstStyle/>
        <a:p>
          <a:endParaRPr lang="ru-RU"/>
        </a:p>
      </dgm:t>
    </dgm:pt>
    <dgm:pt modelId="{8CD52ED8-3BD8-44EA-A4EF-16B6C7197B8F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вовлечение в налогооблагаемый оборот объекты муниципальной собственности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F6B644EA-5FC2-4AA6-8C6C-90AFC9EA129F}" type="parTrans" cxnId="{956C6D03-621C-40F4-9BE8-C921DD0082B1}">
      <dgm:prSet/>
      <dgm:spPr/>
      <dgm:t>
        <a:bodyPr/>
        <a:lstStyle/>
        <a:p>
          <a:endParaRPr lang="ru-RU"/>
        </a:p>
      </dgm:t>
    </dgm:pt>
    <dgm:pt modelId="{8634FAD5-0BE9-4EC9-BD60-7567D9FBAB12}" type="sibTrans" cxnId="{956C6D03-621C-40F4-9BE8-C921DD0082B1}">
      <dgm:prSet/>
      <dgm:spPr/>
      <dgm:t>
        <a:bodyPr/>
        <a:lstStyle/>
        <a:p>
          <a:endParaRPr lang="ru-RU"/>
        </a:p>
      </dgm:t>
    </dgm:pt>
    <dgm:pt modelId="{0C891D8C-5B2F-45F8-BCE1-74EF8A38C90C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улучшение администрирования неналоговых доходов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6D221F76-B956-459E-A16D-A681BCDC2AE4}" type="parTrans" cxnId="{A9DFF0FD-3C37-451F-BD1D-CC2DDE39CA5A}">
      <dgm:prSet/>
      <dgm:spPr/>
      <dgm:t>
        <a:bodyPr/>
        <a:lstStyle/>
        <a:p>
          <a:endParaRPr lang="ru-RU"/>
        </a:p>
      </dgm:t>
    </dgm:pt>
    <dgm:pt modelId="{EED2C1F1-0499-46D2-8303-40547739433A}" type="sibTrans" cxnId="{A9DFF0FD-3C37-451F-BD1D-CC2DDE39CA5A}">
      <dgm:prSet/>
      <dgm:spPr/>
      <dgm:t>
        <a:bodyPr/>
        <a:lstStyle/>
        <a:p>
          <a:endParaRPr lang="ru-RU"/>
        </a:p>
      </dgm:t>
    </dgm:pt>
    <dgm:pt modelId="{61B78C07-1033-4473-A890-E008BF03CEF1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Открытость и эффективность власти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D8615209-164D-4FA4-8EB4-44FB18C73A6F}" type="parTrans" cxnId="{31303FE8-E19F-476A-A3B0-E734DA71790F}">
      <dgm:prSet/>
      <dgm:spPr/>
      <dgm:t>
        <a:bodyPr/>
        <a:lstStyle/>
        <a:p>
          <a:endParaRPr lang="ru-RU"/>
        </a:p>
      </dgm:t>
    </dgm:pt>
    <dgm:pt modelId="{E84F2ACD-FEB7-46A1-BE16-E999389478D6}" type="sibTrans" cxnId="{31303FE8-E19F-476A-A3B0-E734DA71790F}">
      <dgm:prSet/>
      <dgm:spPr/>
      <dgm:t>
        <a:bodyPr/>
        <a:lstStyle/>
        <a:p>
          <a:endParaRPr lang="ru-RU"/>
        </a:p>
      </dgm:t>
    </dgm:pt>
    <dgm:pt modelId="{8D9BE5E2-B4F9-4731-9670-C1DDA23876E6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повышение качества муниципальных услуг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ED771E47-3EA7-4778-B245-5901A6F6230C}" type="parTrans" cxnId="{C7BEFF2B-0E07-4AD4-B61D-26F14B9BD567}">
      <dgm:prSet/>
      <dgm:spPr/>
      <dgm:t>
        <a:bodyPr/>
        <a:lstStyle/>
        <a:p>
          <a:endParaRPr lang="ru-RU"/>
        </a:p>
      </dgm:t>
    </dgm:pt>
    <dgm:pt modelId="{2EBB8475-F3DB-492F-9D01-7D1425D31213}" type="sibTrans" cxnId="{C7BEFF2B-0E07-4AD4-B61D-26F14B9BD567}">
      <dgm:prSet/>
      <dgm:spPr/>
      <dgm:t>
        <a:bodyPr/>
        <a:lstStyle/>
        <a:p>
          <a:endParaRPr lang="ru-RU"/>
        </a:p>
      </dgm:t>
    </dgm:pt>
    <dgm:pt modelId="{B74505EF-E4E0-48CC-8B78-C922053E7189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itchFamily="18" charset="0"/>
              <a:cs typeface="Times New Roman" pitchFamily="18" charset="0"/>
            </a:rPr>
            <a:t>обеспечение транспарентности муниципального управления</a:t>
          </a:r>
          <a:endParaRPr lang="ru-RU" sz="1600" b="0" dirty="0">
            <a:latin typeface="Times New Roman" pitchFamily="18" charset="0"/>
            <a:cs typeface="Times New Roman" pitchFamily="18" charset="0"/>
          </a:endParaRPr>
        </a:p>
      </dgm:t>
    </dgm:pt>
    <dgm:pt modelId="{D27E3CF1-BEF6-4A89-B249-21EAD8296D1B}" type="parTrans" cxnId="{4D8A9AF0-984C-40FA-BCB8-D79FC6B19090}">
      <dgm:prSet/>
      <dgm:spPr/>
      <dgm:t>
        <a:bodyPr/>
        <a:lstStyle/>
        <a:p>
          <a:endParaRPr lang="ru-RU"/>
        </a:p>
      </dgm:t>
    </dgm:pt>
    <dgm:pt modelId="{FF7007C2-8030-4F55-B567-1A1F1367D405}" type="sibTrans" cxnId="{4D8A9AF0-984C-40FA-BCB8-D79FC6B19090}">
      <dgm:prSet/>
      <dgm:spPr/>
      <dgm:t>
        <a:bodyPr/>
        <a:lstStyle/>
        <a:p>
          <a:endParaRPr lang="ru-RU"/>
        </a:p>
      </dgm:t>
    </dgm:pt>
    <dgm:pt modelId="{496E813D-6C7B-4A25-BDB8-605558BD2073}">
      <dgm:prSet phldrT="[Текст]"/>
      <dgm:spPr/>
      <dgm:t>
        <a:bodyPr/>
        <a:lstStyle/>
        <a:p>
          <a:endParaRPr lang="ru-RU" sz="1300" dirty="0"/>
        </a:p>
      </dgm:t>
    </dgm:pt>
    <dgm:pt modelId="{57DD04BE-C028-431C-951C-18B2269E234D}" type="parTrans" cxnId="{48179D55-E2ED-4F05-AE17-0DCE1FA0862C}">
      <dgm:prSet/>
      <dgm:spPr/>
      <dgm:t>
        <a:bodyPr/>
        <a:lstStyle/>
        <a:p>
          <a:endParaRPr lang="ru-RU"/>
        </a:p>
      </dgm:t>
    </dgm:pt>
    <dgm:pt modelId="{D578996A-12AD-447F-A27D-C0D044ED771A}" type="sibTrans" cxnId="{48179D55-E2ED-4F05-AE17-0DCE1FA0862C}">
      <dgm:prSet/>
      <dgm:spPr/>
      <dgm:t>
        <a:bodyPr/>
        <a:lstStyle/>
        <a:p>
          <a:endParaRPr lang="ru-RU"/>
        </a:p>
      </dgm:t>
    </dgm:pt>
    <dgm:pt modelId="{0DA33277-2327-4E47-861E-E292422E0F6B}">
      <dgm:prSet phldrT="[Текст]" custT="1"/>
      <dgm:spPr/>
      <dgm:t>
        <a:bodyPr/>
        <a:lstStyle/>
        <a:p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E4D817B7-CEAB-45FF-9F12-BE4D0B41D252}" type="parTrans" cxnId="{8F14141D-A190-4200-A088-C18C92ACB8C4}">
      <dgm:prSet/>
      <dgm:spPr/>
      <dgm:t>
        <a:bodyPr/>
        <a:lstStyle/>
        <a:p>
          <a:endParaRPr lang="ru-RU"/>
        </a:p>
      </dgm:t>
    </dgm:pt>
    <dgm:pt modelId="{E6B7C576-F7AC-47E9-85E5-9C76BE0262C4}" type="sibTrans" cxnId="{8F14141D-A190-4200-A088-C18C92ACB8C4}">
      <dgm:prSet/>
      <dgm:spPr/>
      <dgm:t>
        <a:bodyPr/>
        <a:lstStyle/>
        <a:p>
          <a:endParaRPr lang="ru-RU"/>
        </a:p>
      </dgm:t>
    </dgm:pt>
    <dgm:pt modelId="{7C0E5C16-4CD1-4857-9DA3-486647C5D6C1}">
      <dgm:prSet phldrT="[Текст]" custT="1"/>
      <dgm:spPr/>
      <dgm:t>
        <a:bodyPr/>
        <a:lstStyle/>
        <a:p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A69D5533-F9E9-4C54-A9AB-67ABDA7565C6}" type="parTrans" cxnId="{DAC58877-8870-4296-B7CE-3AFD6CE379D7}">
      <dgm:prSet/>
      <dgm:spPr/>
      <dgm:t>
        <a:bodyPr/>
        <a:lstStyle/>
        <a:p>
          <a:endParaRPr lang="ru-RU"/>
        </a:p>
      </dgm:t>
    </dgm:pt>
    <dgm:pt modelId="{B09D6381-68A6-4063-A05D-B4B50E16AA6B}" type="sibTrans" cxnId="{DAC58877-8870-4296-B7CE-3AFD6CE379D7}">
      <dgm:prSet/>
      <dgm:spPr/>
      <dgm:t>
        <a:bodyPr/>
        <a:lstStyle/>
        <a:p>
          <a:endParaRPr lang="ru-RU"/>
        </a:p>
      </dgm:t>
    </dgm:pt>
    <dgm:pt modelId="{EE58C5B8-5104-4E9E-B5AC-DE1FDBDE1262}">
      <dgm:prSet phldrT="[Текст]" custT="1"/>
      <dgm:spPr/>
      <dgm:t>
        <a:bodyPr/>
        <a:lstStyle/>
        <a:p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506879D3-A52F-49B2-A6D5-B086108D712E}" type="parTrans" cxnId="{4470BFB5-0CAD-4358-AF98-8F5F9A35A2A4}">
      <dgm:prSet/>
      <dgm:spPr/>
      <dgm:t>
        <a:bodyPr/>
        <a:lstStyle/>
        <a:p>
          <a:endParaRPr lang="ru-RU"/>
        </a:p>
      </dgm:t>
    </dgm:pt>
    <dgm:pt modelId="{A2BB20E8-AB7E-417D-B2E6-16ADCC82365F}" type="sibTrans" cxnId="{4470BFB5-0CAD-4358-AF98-8F5F9A35A2A4}">
      <dgm:prSet/>
      <dgm:spPr/>
      <dgm:t>
        <a:bodyPr/>
        <a:lstStyle/>
        <a:p>
          <a:endParaRPr lang="ru-RU"/>
        </a:p>
      </dgm:t>
    </dgm:pt>
    <dgm:pt modelId="{553DB999-2BD1-4F1E-94B0-E2C148487232}">
      <dgm:prSet phldrT="[Текст]" custT="1"/>
      <dgm:spPr/>
      <dgm:t>
        <a:bodyPr/>
        <a:lstStyle/>
        <a:p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03A54C9E-831C-411E-99D7-E95F7105BBE1}" type="parTrans" cxnId="{677E6609-7FCB-476A-9087-B89C99C40B42}">
      <dgm:prSet/>
      <dgm:spPr/>
      <dgm:t>
        <a:bodyPr/>
        <a:lstStyle/>
        <a:p>
          <a:endParaRPr lang="ru-RU"/>
        </a:p>
      </dgm:t>
    </dgm:pt>
    <dgm:pt modelId="{CAD9A96E-62FB-4285-AA0B-C65EA682D550}" type="sibTrans" cxnId="{677E6609-7FCB-476A-9087-B89C99C40B42}">
      <dgm:prSet/>
      <dgm:spPr/>
      <dgm:t>
        <a:bodyPr/>
        <a:lstStyle/>
        <a:p>
          <a:endParaRPr lang="ru-RU"/>
        </a:p>
      </dgm:t>
    </dgm:pt>
    <dgm:pt modelId="{B440EF7A-451D-46B2-A953-41D82FC23175}">
      <dgm:prSet phldrT="[Текст]" custT="1"/>
      <dgm:spPr/>
      <dgm:t>
        <a:bodyPr/>
        <a:lstStyle/>
        <a:p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35C30E3B-FB81-40E9-8888-2E6DBF7E8F48}" type="parTrans" cxnId="{92AA92B1-0A60-4A58-8A55-F3672A7EF8D2}">
      <dgm:prSet/>
      <dgm:spPr/>
      <dgm:t>
        <a:bodyPr/>
        <a:lstStyle/>
        <a:p>
          <a:endParaRPr lang="ru-RU"/>
        </a:p>
      </dgm:t>
    </dgm:pt>
    <dgm:pt modelId="{8F4B090D-DCA9-402E-AF4B-226FEB11BC3D}" type="sibTrans" cxnId="{92AA92B1-0A60-4A58-8A55-F3672A7EF8D2}">
      <dgm:prSet/>
      <dgm:spPr/>
      <dgm:t>
        <a:bodyPr/>
        <a:lstStyle/>
        <a:p>
          <a:endParaRPr lang="ru-RU"/>
        </a:p>
      </dgm:t>
    </dgm:pt>
    <dgm:pt modelId="{43153F91-79E8-4101-9625-1A7DB83C2557}">
      <dgm:prSet phldrT="[Текст]" custT="1"/>
      <dgm:spPr/>
      <dgm:t>
        <a:bodyPr/>
        <a:lstStyle/>
        <a:p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A254EC13-AC4F-4C79-9953-8AC97521A5E6}" type="parTrans" cxnId="{B07459AE-453E-4BF6-B663-097B1E9F6EE8}">
      <dgm:prSet/>
      <dgm:spPr/>
      <dgm:t>
        <a:bodyPr/>
        <a:lstStyle/>
        <a:p>
          <a:endParaRPr lang="ru-RU"/>
        </a:p>
      </dgm:t>
    </dgm:pt>
    <dgm:pt modelId="{28EFB8FA-EA07-4604-8F11-553E205BF36E}" type="sibTrans" cxnId="{B07459AE-453E-4BF6-B663-097B1E9F6EE8}">
      <dgm:prSet/>
      <dgm:spPr/>
      <dgm:t>
        <a:bodyPr/>
        <a:lstStyle/>
        <a:p>
          <a:endParaRPr lang="ru-RU"/>
        </a:p>
      </dgm:t>
    </dgm:pt>
    <dgm:pt modelId="{1A7E2D86-B2C0-4908-870D-6D0ED422EBB2}">
      <dgm:prSet phldrT="[Текст]" custT="1"/>
      <dgm:spPr/>
      <dgm:t>
        <a:bodyPr/>
        <a:lstStyle/>
        <a:p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0CDDE733-5F0B-4328-96F4-C8E2DBF1E2A7}" type="parTrans" cxnId="{BF0344D9-DD2C-4EDE-9E18-96BAEFB94509}">
      <dgm:prSet/>
      <dgm:spPr/>
      <dgm:t>
        <a:bodyPr/>
        <a:lstStyle/>
        <a:p>
          <a:endParaRPr lang="ru-RU"/>
        </a:p>
      </dgm:t>
    </dgm:pt>
    <dgm:pt modelId="{3CAE3A74-3B95-4598-B8C0-26D16D2D76E8}" type="sibTrans" cxnId="{BF0344D9-DD2C-4EDE-9E18-96BAEFB94509}">
      <dgm:prSet/>
      <dgm:spPr/>
      <dgm:t>
        <a:bodyPr/>
        <a:lstStyle/>
        <a:p>
          <a:endParaRPr lang="ru-RU"/>
        </a:p>
      </dgm:t>
    </dgm:pt>
    <dgm:pt modelId="{3C588962-8817-400C-B976-326056C46F7F}">
      <dgm:prSet phldrT="[Текст]" custT="1"/>
      <dgm:spPr/>
      <dgm:t>
        <a:bodyPr/>
        <a:lstStyle/>
        <a:p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541F420D-C66E-4E45-A6B6-B5D63227A767}" type="parTrans" cxnId="{E5096565-6529-4392-A4FC-EA4ED7DC0DAC}">
      <dgm:prSet/>
      <dgm:spPr/>
      <dgm:t>
        <a:bodyPr/>
        <a:lstStyle/>
        <a:p>
          <a:endParaRPr lang="ru-RU"/>
        </a:p>
      </dgm:t>
    </dgm:pt>
    <dgm:pt modelId="{6733F117-3FEA-43E7-9BFF-C9E623A8D5B7}" type="sibTrans" cxnId="{E5096565-6529-4392-A4FC-EA4ED7DC0DAC}">
      <dgm:prSet/>
      <dgm:spPr/>
      <dgm:t>
        <a:bodyPr/>
        <a:lstStyle/>
        <a:p>
          <a:endParaRPr lang="ru-RU"/>
        </a:p>
      </dgm:t>
    </dgm:pt>
    <dgm:pt modelId="{B73B62E3-B59D-42A2-98C6-5C9FCF8D2B3A}">
      <dgm:prSet phldrT="[Текст]" custT="1"/>
      <dgm:spPr/>
      <dgm:t>
        <a:bodyPr/>
        <a:lstStyle/>
        <a:p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77D6AAF1-6DCD-4B90-89F8-F0001C9DCD25}" type="parTrans" cxnId="{51A37987-9062-483C-9894-9EF7691592CF}">
      <dgm:prSet/>
      <dgm:spPr/>
      <dgm:t>
        <a:bodyPr/>
        <a:lstStyle/>
        <a:p>
          <a:endParaRPr lang="ru-RU"/>
        </a:p>
      </dgm:t>
    </dgm:pt>
    <dgm:pt modelId="{AA34FD59-74B9-4A77-AC67-82409033D080}" type="sibTrans" cxnId="{51A37987-9062-483C-9894-9EF7691592CF}">
      <dgm:prSet/>
      <dgm:spPr/>
      <dgm:t>
        <a:bodyPr/>
        <a:lstStyle/>
        <a:p>
          <a:endParaRPr lang="ru-RU"/>
        </a:p>
      </dgm:t>
    </dgm:pt>
    <dgm:pt modelId="{2D7F454F-E833-4CCD-84CC-CBD5246913BF}">
      <dgm:prSet phldrT="[Текст]" custT="1"/>
      <dgm:spPr/>
      <dgm:t>
        <a:bodyPr/>
        <a:lstStyle/>
        <a:p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3D623FC8-75A8-4896-84B7-480836EDD13A}" type="parTrans" cxnId="{5C9BEE9E-AAD1-48C0-B178-E3E758946FA9}">
      <dgm:prSet/>
      <dgm:spPr/>
      <dgm:t>
        <a:bodyPr/>
        <a:lstStyle/>
        <a:p>
          <a:endParaRPr lang="ru-RU"/>
        </a:p>
      </dgm:t>
    </dgm:pt>
    <dgm:pt modelId="{01B0961B-C30F-4271-8EC2-CC45BD91B53C}" type="sibTrans" cxnId="{5C9BEE9E-AAD1-48C0-B178-E3E758946FA9}">
      <dgm:prSet/>
      <dgm:spPr/>
      <dgm:t>
        <a:bodyPr/>
        <a:lstStyle/>
        <a:p>
          <a:endParaRPr lang="ru-RU"/>
        </a:p>
      </dgm:t>
    </dgm:pt>
    <dgm:pt modelId="{86D5F929-0BC8-429D-BE9A-D0FE314B18BF}">
      <dgm:prSet phldrT="[Текст]" custT="1"/>
      <dgm:spPr/>
      <dgm:t>
        <a:bodyPr/>
        <a:lstStyle/>
        <a:p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442A6B69-20E5-4412-99BE-A382711039B4}" type="parTrans" cxnId="{551A1363-F6D1-4440-B6C4-1F188EB537E3}">
      <dgm:prSet/>
      <dgm:spPr/>
      <dgm:t>
        <a:bodyPr/>
        <a:lstStyle/>
        <a:p>
          <a:endParaRPr lang="ru-RU"/>
        </a:p>
      </dgm:t>
    </dgm:pt>
    <dgm:pt modelId="{B613CF4A-FD13-4058-A866-F6502E94525E}" type="sibTrans" cxnId="{551A1363-F6D1-4440-B6C4-1F188EB537E3}">
      <dgm:prSet/>
      <dgm:spPr/>
      <dgm:t>
        <a:bodyPr/>
        <a:lstStyle/>
        <a:p>
          <a:endParaRPr lang="ru-RU"/>
        </a:p>
      </dgm:t>
    </dgm:pt>
    <dgm:pt modelId="{F7A0DD54-7562-49CF-AAB0-BCE486906220}">
      <dgm:prSet phldrT="[Текст]" custT="1"/>
      <dgm:spPr/>
      <dgm:t>
        <a:bodyPr/>
        <a:lstStyle/>
        <a:p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90A89125-8075-4252-B3F9-B374C5487EEB}" type="parTrans" cxnId="{896D0425-E561-44E6-86C9-E0E5B19CF648}">
      <dgm:prSet/>
      <dgm:spPr/>
      <dgm:t>
        <a:bodyPr/>
        <a:lstStyle/>
        <a:p>
          <a:endParaRPr lang="ru-RU"/>
        </a:p>
      </dgm:t>
    </dgm:pt>
    <dgm:pt modelId="{2B6CA5E8-684E-4649-AC1E-B3BC882E7010}" type="sibTrans" cxnId="{896D0425-E561-44E6-86C9-E0E5B19CF648}">
      <dgm:prSet/>
      <dgm:spPr/>
      <dgm:t>
        <a:bodyPr/>
        <a:lstStyle/>
        <a:p>
          <a:endParaRPr lang="ru-RU"/>
        </a:p>
      </dgm:t>
    </dgm:pt>
    <dgm:pt modelId="{7151FC9F-20E9-4C54-B563-A465BCED1B49}" type="pres">
      <dgm:prSet presAssocID="{FA3A7CA5-99DB-40F9-8536-520E1219D2B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529054-900F-4D74-BB2A-9A27354D4CA4}" type="pres">
      <dgm:prSet presAssocID="{D647FAC7-289F-4214-A096-FADEE16091B4}" presName="composite" presStyleCnt="0"/>
      <dgm:spPr/>
    </dgm:pt>
    <dgm:pt modelId="{FCFDBED3-B750-4F92-B2FC-8A111A1E1AE6}" type="pres">
      <dgm:prSet presAssocID="{D647FAC7-289F-4214-A096-FADEE16091B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3126A8-5D88-4A74-BFD2-0A13C4083E2B}" type="pres">
      <dgm:prSet presAssocID="{D647FAC7-289F-4214-A096-FADEE16091B4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0B8C87-540B-4740-A5A2-053E9417BD8A}" type="pres">
      <dgm:prSet presAssocID="{288F587F-CC5E-4B77-82EF-E3A5A0951665}" presName="space" presStyleCnt="0"/>
      <dgm:spPr/>
    </dgm:pt>
    <dgm:pt modelId="{1F08B487-D8F3-4157-8CD3-608E3ABA0712}" type="pres">
      <dgm:prSet presAssocID="{B266D4AC-D610-460D-B777-2F9E10A278BA}" presName="composite" presStyleCnt="0"/>
      <dgm:spPr/>
    </dgm:pt>
    <dgm:pt modelId="{473C5FCD-BAD2-4E54-BF1D-2B7C9BF8A09C}" type="pres">
      <dgm:prSet presAssocID="{B266D4AC-D610-460D-B777-2F9E10A278B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C633C6-F01D-4D75-97DE-D73165193499}" type="pres">
      <dgm:prSet presAssocID="{B266D4AC-D610-460D-B777-2F9E10A278BA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32C996-907A-47DA-92C3-A36658432E00}" type="pres">
      <dgm:prSet presAssocID="{FA3566DD-B8C7-4376-9A7F-5AE4B36813B9}" presName="space" presStyleCnt="0"/>
      <dgm:spPr/>
    </dgm:pt>
    <dgm:pt modelId="{F56DF584-D934-424A-BFB4-9ADA6A4577CD}" type="pres">
      <dgm:prSet presAssocID="{61B78C07-1033-4473-A890-E008BF03CEF1}" presName="composite" presStyleCnt="0"/>
      <dgm:spPr/>
    </dgm:pt>
    <dgm:pt modelId="{C0D9480D-FE75-47EE-8CAC-903646DA63EA}" type="pres">
      <dgm:prSet presAssocID="{61B78C07-1033-4473-A890-E008BF03CEF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000F99-7A7F-4365-A119-BF04F0186846}" type="pres">
      <dgm:prSet presAssocID="{61B78C07-1033-4473-A890-E008BF03CEF1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ECE4AC-A43F-413B-B096-57CA45D5CF25}" srcId="{FA3A7CA5-99DB-40F9-8536-520E1219D2B9}" destId="{B266D4AC-D610-460D-B777-2F9E10A278BA}" srcOrd="1" destOrd="0" parTransId="{E5596149-479D-4C23-A321-5867D4027C74}" sibTransId="{FA3566DD-B8C7-4376-9A7F-5AE4B36813B9}"/>
    <dgm:cxn modelId="{3F7611AB-661C-4061-B7E6-A87B869C4713}" type="presOf" srcId="{86D5F929-0BC8-429D-BE9A-D0FE314B18BF}" destId="{6BC633C6-F01D-4D75-97DE-D73165193499}" srcOrd="0" destOrd="3" presId="urn:microsoft.com/office/officeart/2005/8/layout/hList1"/>
    <dgm:cxn modelId="{DAC58877-8870-4296-B7CE-3AFD6CE379D7}" srcId="{D647FAC7-289F-4214-A096-FADEE16091B4}" destId="{7C0E5C16-4CD1-4857-9DA3-486647C5D6C1}" srcOrd="1" destOrd="0" parTransId="{A69D5533-F9E9-4C54-A9AB-67ABDA7565C6}" sibTransId="{B09D6381-68A6-4063-A05D-B4B50E16AA6B}"/>
    <dgm:cxn modelId="{677E6609-7FCB-476A-9087-B89C99C40B42}" srcId="{B266D4AC-D610-460D-B777-2F9E10A278BA}" destId="{553DB999-2BD1-4F1E-94B0-E2C148487232}" srcOrd="4" destOrd="0" parTransId="{03A54C9E-831C-411E-99D7-E95F7105BBE1}" sibTransId="{CAD9A96E-62FB-4285-AA0B-C65EA682D550}"/>
    <dgm:cxn modelId="{FC65E5C0-D882-4EA6-A890-B0F9648ADF39}" srcId="{FA3A7CA5-99DB-40F9-8536-520E1219D2B9}" destId="{D647FAC7-289F-4214-A096-FADEE16091B4}" srcOrd="0" destOrd="0" parTransId="{084BD921-4BDC-4D34-83ED-2E5DC97FD624}" sibTransId="{288F587F-CC5E-4B77-82EF-E3A5A0951665}"/>
    <dgm:cxn modelId="{5BC7C121-A4BD-4245-8770-1D5356962D14}" type="presOf" srcId="{B440EF7A-451D-46B2-A953-41D82FC23175}" destId="{6BC633C6-F01D-4D75-97DE-D73165193499}" srcOrd="0" destOrd="1" presId="urn:microsoft.com/office/officeart/2005/8/layout/hList1"/>
    <dgm:cxn modelId="{505AFCB5-4F50-424C-807E-078E64ACE6ED}" type="presOf" srcId="{D647FAC7-289F-4214-A096-FADEE16091B4}" destId="{FCFDBED3-B750-4F92-B2FC-8A111A1E1AE6}" srcOrd="0" destOrd="0" presId="urn:microsoft.com/office/officeart/2005/8/layout/hList1"/>
    <dgm:cxn modelId="{366B190C-E3F3-403D-A53D-61F5909951E2}" type="presOf" srcId="{FA3A7CA5-99DB-40F9-8536-520E1219D2B9}" destId="{7151FC9F-20E9-4C54-B563-A465BCED1B49}" srcOrd="0" destOrd="0" presId="urn:microsoft.com/office/officeart/2005/8/layout/hList1"/>
    <dgm:cxn modelId="{3D30E024-840F-4852-B596-274327ABE135}" type="presOf" srcId="{1FDF571B-7E5C-4B81-95DB-3AAA575F9133}" destId="{663126A8-5D88-4A74-BFD2-0A13C4083E2B}" srcOrd="0" destOrd="0" presId="urn:microsoft.com/office/officeart/2005/8/layout/hList1"/>
    <dgm:cxn modelId="{720441C8-96B5-4051-A7AE-14F786E75837}" type="presOf" srcId="{EE58C5B8-5104-4E9E-B5AC-DE1FDBDE1262}" destId="{663126A8-5D88-4A74-BFD2-0A13C4083E2B}" srcOrd="0" destOrd="2" presId="urn:microsoft.com/office/officeart/2005/8/layout/hList1"/>
    <dgm:cxn modelId="{896D0425-E561-44E6-86C9-E0E5B19CF648}" srcId="{61B78C07-1033-4473-A890-E008BF03CEF1}" destId="{F7A0DD54-7562-49CF-AAB0-BCE486906220}" srcOrd="3" destOrd="0" parTransId="{90A89125-8075-4252-B3F9-B374C5487EEB}" sibTransId="{2B6CA5E8-684E-4649-AC1E-B3BC882E7010}"/>
    <dgm:cxn modelId="{F0B4C705-8343-4F65-B831-784225DAF2A3}" srcId="{D647FAC7-289F-4214-A096-FADEE16091B4}" destId="{1FDF571B-7E5C-4B81-95DB-3AAA575F9133}" srcOrd="0" destOrd="0" parTransId="{BBC4687D-0A03-43E2-A718-12103EAF00E6}" sibTransId="{A527C0E4-83CB-4A77-959C-D5D3BC76BF42}"/>
    <dgm:cxn modelId="{2CE7B702-A5DD-4D55-91AB-8975C65A1EDC}" type="presOf" srcId="{1A7E2D86-B2C0-4908-870D-6D0ED422EBB2}" destId="{E8000F99-7A7F-4365-A119-BF04F0186846}" srcOrd="0" destOrd="1" presId="urn:microsoft.com/office/officeart/2005/8/layout/hList1"/>
    <dgm:cxn modelId="{7C45F570-8DCC-4221-A304-7917CEE16853}" type="presOf" srcId="{61B78C07-1033-4473-A890-E008BF03CEF1}" destId="{C0D9480D-FE75-47EE-8CAC-903646DA63EA}" srcOrd="0" destOrd="0" presId="urn:microsoft.com/office/officeart/2005/8/layout/hList1"/>
    <dgm:cxn modelId="{6373AE37-4832-46DC-81BE-C1D3B4CA03E3}" type="presOf" srcId="{553DB999-2BD1-4F1E-94B0-E2C148487232}" destId="{6BC633C6-F01D-4D75-97DE-D73165193499}" srcOrd="0" destOrd="4" presId="urn:microsoft.com/office/officeart/2005/8/layout/hList1"/>
    <dgm:cxn modelId="{48179D55-E2ED-4F05-AE17-0DCE1FA0862C}" srcId="{D647FAC7-289F-4214-A096-FADEE16091B4}" destId="{496E813D-6C7B-4A25-BDB8-605558BD2073}" srcOrd="5" destOrd="0" parTransId="{57DD04BE-C028-431C-951C-18B2269E234D}" sibTransId="{D578996A-12AD-447F-A27D-C0D044ED771A}"/>
    <dgm:cxn modelId="{0FD008D0-A891-4153-95EA-8C729B2D71C4}" type="presOf" srcId="{B74505EF-E4E0-48CC-8B78-C922053E7189}" destId="{E8000F99-7A7F-4365-A119-BF04F0186846}" srcOrd="0" destOrd="6" presId="urn:microsoft.com/office/officeart/2005/8/layout/hList1"/>
    <dgm:cxn modelId="{921A2F95-AD44-4BA1-8767-5F9AA9CEDEA4}" type="presOf" srcId="{7C0E5C16-4CD1-4857-9DA3-486647C5D6C1}" destId="{663126A8-5D88-4A74-BFD2-0A13C4083E2B}" srcOrd="0" destOrd="1" presId="urn:microsoft.com/office/officeart/2005/8/layout/hList1"/>
    <dgm:cxn modelId="{C7BEFF2B-0E07-4AD4-B61D-26F14B9BD567}" srcId="{61B78C07-1033-4473-A890-E008BF03CEF1}" destId="{8D9BE5E2-B4F9-4731-9670-C1DDA23876E6}" srcOrd="0" destOrd="0" parTransId="{ED771E47-3EA7-4778-B245-5901A6F6230C}" sibTransId="{2EBB8475-F3DB-492F-9D01-7D1425D31213}"/>
    <dgm:cxn modelId="{C68604F0-AC21-4124-9511-D74587B7BF64}" type="presOf" srcId="{F7A0DD54-7562-49CF-AAB0-BCE486906220}" destId="{E8000F99-7A7F-4365-A119-BF04F0186846}" srcOrd="0" destOrd="3" presId="urn:microsoft.com/office/officeart/2005/8/layout/hList1"/>
    <dgm:cxn modelId="{BF0344D9-DD2C-4EDE-9E18-96BAEFB94509}" srcId="{61B78C07-1033-4473-A890-E008BF03CEF1}" destId="{1A7E2D86-B2C0-4908-870D-6D0ED422EBB2}" srcOrd="1" destOrd="0" parTransId="{0CDDE733-5F0B-4328-96F4-C8E2DBF1E2A7}" sibTransId="{3CAE3A74-3B95-4598-B8C0-26D16D2D76E8}"/>
    <dgm:cxn modelId="{51A37987-9062-483C-9894-9EF7691592CF}" srcId="{61B78C07-1033-4473-A890-E008BF03CEF1}" destId="{B73B62E3-B59D-42A2-98C6-5C9FCF8D2B3A}" srcOrd="5" destOrd="0" parTransId="{77D6AAF1-6DCD-4B90-89F8-F0001C9DCD25}" sibTransId="{AA34FD59-74B9-4A77-AC67-82409033D080}"/>
    <dgm:cxn modelId="{4470BFB5-0CAD-4358-AF98-8F5F9A35A2A4}" srcId="{D647FAC7-289F-4214-A096-FADEE16091B4}" destId="{EE58C5B8-5104-4E9E-B5AC-DE1FDBDE1262}" srcOrd="2" destOrd="0" parTransId="{506879D3-A52F-49B2-A6D5-B086108D712E}" sibTransId="{A2BB20E8-AB7E-417D-B2E6-16ADCC82365F}"/>
    <dgm:cxn modelId="{4D8A9AF0-984C-40FA-BCB8-D79FC6B19090}" srcId="{61B78C07-1033-4473-A890-E008BF03CEF1}" destId="{B74505EF-E4E0-48CC-8B78-C922053E7189}" srcOrd="6" destOrd="0" parTransId="{D27E3CF1-BEF6-4A89-B249-21EAD8296D1B}" sibTransId="{FF7007C2-8030-4F55-B567-1A1F1367D405}"/>
    <dgm:cxn modelId="{6E976E10-A914-45E5-AE8B-845EC519FE1B}" type="presOf" srcId="{496E813D-6C7B-4A25-BDB8-605558BD2073}" destId="{663126A8-5D88-4A74-BFD2-0A13C4083E2B}" srcOrd="0" destOrd="5" presId="urn:microsoft.com/office/officeart/2005/8/layout/hList1"/>
    <dgm:cxn modelId="{956C6D03-621C-40F4-9BE8-C921DD0082B1}" srcId="{B266D4AC-D610-460D-B777-2F9E10A278BA}" destId="{8CD52ED8-3BD8-44EA-A4EF-16B6C7197B8F}" srcOrd="0" destOrd="0" parTransId="{F6B644EA-5FC2-4AA6-8C6C-90AFC9EA129F}" sibTransId="{8634FAD5-0BE9-4EC9-BD60-7567D9FBAB12}"/>
    <dgm:cxn modelId="{EAC093C2-4295-42B3-A935-54A6E2C0AA42}" type="presOf" srcId="{91F18C2E-18F9-4C8F-9C04-B641542F5B16}" destId="{663126A8-5D88-4A74-BFD2-0A13C4083E2B}" srcOrd="0" destOrd="4" presId="urn:microsoft.com/office/officeart/2005/8/layout/hList1"/>
    <dgm:cxn modelId="{104EE3C7-747E-4454-8C65-D639FEB4199F}" type="presOf" srcId="{0DA33277-2327-4E47-861E-E292422E0F6B}" destId="{663126A8-5D88-4A74-BFD2-0A13C4083E2B}" srcOrd="0" destOrd="3" presId="urn:microsoft.com/office/officeart/2005/8/layout/hList1"/>
    <dgm:cxn modelId="{92AA92B1-0A60-4A58-8A55-F3672A7EF8D2}" srcId="{B266D4AC-D610-460D-B777-2F9E10A278BA}" destId="{B440EF7A-451D-46B2-A953-41D82FC23175}" srcOrd="1" destOrd="0" parTransId="{35C30E3B-FB81-40E9-8888-2E6DBF7E8F48}" sibTransId="{8F4B090D-DCA9-402E-AF4B-226FEB11BC3D}"/>
    <dgm:cxn modelId="{3C5B3E43-5675-48B6-A1EB-85DFFE13A3DF}" type="presOf" srcId="{8D9BE5E2-B4F9-4731-9670-C1DDA23876E6}" destId="{E8000F99-7A7F-4365-A119-BF04F0186846}" srcOrd="0" destOrd="0" presId="urn:microsoft.com/office/officeart/2005/8/layout/hList1"/>
    <dgm:cxn modelId="{8F14141D-A190-4200-A088-C18C92ACB8C4}" srcId="{D647FAC7-289F-4214-A096-FADEE16091B4}" destId="{0DA33277-2327-4E47-861E-E292422E0F6B}" srcOrd="3" destOrd="0" parTransId="{E4D817B7-CEAB-45FF-9F12-BE4D0B41D252}" sibTransId="{E6B7C576-F7AC-47E9-85E5-9C76BE0262C4}"/>
    <dgm:cxn modelId="{7AF16F32-5EF2-4419-9D49-FF8109B87744}" type="presOf" srcId="{3C588962-8817-400C-B976-326056C46F7F}" destId="{E8000F99-7A7F-4365-A119-BF04F0186846}" srcOrd="0" destOrd="2" presId="urn:microsoft.com/office/officeart/2005/8/layout/hList1"/>
    <dgm:cxn modelId="{A9DFF0FD-3C37-451F-BD1D-CC2DDE39CA5A}" srcId="{B266D4AC-D610-460D-B777-2F9E10A278BA}" destId="{0C891D8C-5B2F-45F8-BCE1-74EF8A38C90C}" srcOrd="5" destOrd="0" parTransId="{6D221F76-B956-459E-A16D-A681BCDC2AE4}" sibTransId="{EED2C1F1-0499-46D2-8303-40547739433A}"/>
    <dgm:cxn modelId="{1F8CDD88-4875-49B2-8862-0678C47F012E}" srcId="{D647FAC7-289F-4214-A096-FADEE16091B4}" destId="{91F18C2E-18F9-4C8F-9C04-B641542F5B16}" srcOrd="4" destOrd="0" parTransId="{E8A11041-A0A6-4A88-BF23-6A1A5915A315}" sibTransId="{36BF5F8F-5249-4345-8827-9BC3FAD22919}"/>
    <dgm:cxn modelId="{31303FE8-E19F-476A-A3B0-E734DA71790F}" srcId="{FA3A7CA5-99DB-40F9-8536-520E1219D2B9}" destId="{61B78C07-1033-4473-A890-E008BF03CEF1}" srcOrd="2" destOrd="0" parTransId="{D8615209-164D-4FA4-8EB4-44FB18C73A6F}" sibTransId="{E84F2ACD-FEB7-46A1-BE16-E999389478D6}"/>
    <dgm:cxn modelId="{5C9BEE9E-AAD1-48C0-B178-E3E758946FA9}" srcId="{61B78C07-1033-4473-A890-E008BF03CEF1}" destId="{2D7F454F-E833-4CCD-84CC-CBD5246913BF}" srcOrd="4" destOrd="0" parTransId="{3D623FC8-75A8-4896-84B7-480836EDD13A}" sibTransId="{01B0961B-C30F-4271-8EC2-CC45BD91B53C}"/>
    <dgm:cxn modelId="{E5096565-6529-4392-A4FC-EA4ED7DC0DAC}" srcId="{61B78C07-1033-4473-A890-E008BF03CEF1}" destId="{3C588962-8817-400C-B976-326056C46F7F}" srcOrd="2" destOrd="0" parTransId="{541F420D-C66E-4E45-A6B6-B5D63227A767}" sibTransId="{6733F117-3FEA-43E7-9BFF-C9E623A8D5B7}"/>
    <dgm:cxn modelId="{551A1363-F6D1-4440-B6C4-1F188EB537E3}" srcId="{B266D4AC-D610-460D-B777-2F9E10A278BA}" destId="{86D5F929-0BC8-429D-BE9A-D0FE314B18BF}" srcOrd="3" destOrd="0" parTransId="{442A6B69-20E5-4412-99BE-A382711039B4}" sibTransId="{B613CF4A-FD13-4058-A866-F6502E94525E}"/>
    <dgm:cxn modelId="{3539D7F0-C27D-4A56-AEF4-2DC8DB298766}" type="presOf" srcId="{B266D4AC-D610-460D-B777-2F9E10A278BA}" destId="{473C5FCD-BAD2-4E54-BF1D-2B7C9BF8A09C}" srcOrd="0" destOrd="0" presId="urn:microsoft.com/office/officeart/2005/8/layout/hList1"/>
    <dgm:cxn modelId="{0F067C86-9FD1-4B65-AA50-0E083FE7519A}" type="presOf" srcId="{B73B62E3-B59D-42A2-98C6-5C9FCF8D2B3A}" destId="{E8000F99-7A7F-4365-A119-BF04F0186846}" srcOrd="0" destOrd="5" presId="urn:microsoft.com/office/officeart/2005/8/layout/hList1"/>
    <dgm:cxn modelId="{55ED074F-3CC4-463A-A2D8-ACB26607290F}" type="presOf" srcId="{2D7F454F-E833-4CCD-84CC-CBD5246913BF}" destId="{E8000F99-7A7F-4365-A119-BF04F0186846}" srcOrd="0" destOrd="4" presId="urn:microsoft.com/office/officeart/2005/8/layout/hList1"/>
    <dgm:cxn modelId="{23655C84-24EB-407F-9D49-CADF2EDD8778}" type="presOf" srcId="{0C891D8C-5B2F-45F8-BCE1-74EF8A38C90C}" destId="{6BC633C6-F01D-4D75-97DE-D73165193499}" srcOrd="0" destOrd="5" presId="urn:microsoft.com/office/officeart/2005/8/layout/hList1"/>
    <dgm:cxn modelId="{874A5F38-FBA0-437E-AD9F-5273AC6EA5C6}" type="presOf" srcId="{43153F91-79E8-4101-9625-1A7DB83C2557}" destId="{6BC633C6-F01D-4D75-97DE-D73165193499}" srcOrd="0" destOrd="2" presId="urn:microsoft.com/office/officeart/2005/8/layout/hList1"/>
    <dgm:cxn modelId="{F844583B-72CE-4CD7-ABA5-0A6C9A420678}" type="presOf" srcId="{8CD52ED8-3BD8-44EA-A4EF-16B6C7197B8F}" destId="{6BC633C6-F01D-4D75-97DE-D73165193499}" srcOrd="0" destOrd="0" presId="urn:microsoft.com/office/officeart/2005/8/layout/hList1"/>
    <dgm:cxn modelId="{B07459AE-453E-4BF6-B663-097B1E9F6EE8}" srcId="{B266D4AC-D610-460D-B777-2F9E10A278BA}" destId="{43153F91-79E8-4101-9625-1A7DB83C2557}" srcOrd="2" destOrd="0" parTransId="{A254EC13-AC4F-4C79-9953-8AC97521A5E6}" sibTransId="{28EFB8FA-EA07-4604-8F11-553E205BF36E}"/>
    <dgm:cxn modelId="{1E87A452-2629-4B7C-86FC-04CA748A9559}" type="presParOf" srcId="{7151FC9F-20E9-4C54-B563-A465BCED1B49}" destId="{55529054-900F-4D74-BB2A-9A27354D4CA4}" srcOrd="0" destOrd="0" presId="urn:microsoft.com/office/officeart/2005/8/layout/hList1"/>
    <dgm:cxn modelId="{E3FA0308-B3FD-4D78-91FC-C2B25CE836A7}" type="presParOf" srcId="{55529054-900F-4D74-BB2A-9A27354D4CA4}" destId="{FCFDBED3-B750-4F92-B2FC-8A111A1E1AE6}" srcOrd="0" destOrd="0" presId="urn:microsoft.com/office/officeart/2005/8/layout/hList1"/>
    <dgm:cxn modelId="{31313E40-5A48-4EFC-AE04-096CADFE9CE1}" type="presParOf" srcId="{55529054-900F-4D74-BB2A-9A27354D4CA4}" destId="{663126A8-5D88-4A74-BFD2-0A13C4083E2B}" srcOrd="1" destOrd="0" presId="urn:microsoft.com/office/officeart/2005/8/layout/hList1"/>
    <dgm:cxn modelId="{CD8E159C-5F2F-4E25-9FAD-D3C58EB396B7}" type="presParOf" srcId="{7151FC9F-20E9-4C54-B563-A465BCED1B49}" destId="{F00B8C87-540B-4740-A5A2-053E9417BD8A}" srcOrd="1" destOrd="0" presId="urn:microsoft.com/office/officeart/2005/8/layout/hList1"/>
    <dgm:cxn modelId="{90CD1BCF-5487-450C-A8CB-1EE9249D38CF}" type="presParOf" srcId="{7151FC9F-20E9-4C54-B563-A465BCED1B49}" destId="{1F08B487-D8F3-4157-8CD3-608E3ABA0712}" srcOrd="2" destOrd="0" presId="urn:microsoft.com/office/officeart/2005/8/layout/hList1"/>
    <dgm:cxn modelId="{F644CEB7-D791-47C7-A05F-A6BD948F1B6C}" type="presParOf" srcId="{1F08B487-D8F3-4157-8CD3-608E3ABA0712}" destId="{473C5FCD-BAD2-4E54-BF1D-2B7C9BF8A09C}" srcOrd="0" destOrd="0" presId="urn:microsoft.com/office/officeart/2005/8/layout/hList1"/>
    <dgm:cxn modelId="{38FAE7DA-813A-4C0D-95CD-DBC1487053EE}" type="presParOf" srcId="{1F08B487-D8F3-4157-8CD3-608E3ABA0712}" destId="{6BC633C6-F01D-4D75-97DE-D73165193499}" srcOrd="1" destOrd="0" presId="urn:microsoft.com/office/officeart/2005/8/layout/hList1"/>
    <dgm:cxn modelId="{F2672451-4182-4EBA-97CC-723742911450}" type="presParOf" srcId="{7151FC9F-20E9-4C54-B563-A465BCED1B49}" destId="{6832C996-907A-47DA-92C3-A36658432E00}" srcOrd="3" destOrd="0" presId="urn:microsoft.com/office/officeart/2005/8/layout/hList1"/>
    <dgm:cxn modelId="{D460464D-4C3B-4A78-B1AF-D3F01C5C24DB}" type="presParOf" srcId="{7151FC9F-20E9-4C54-B563-A465BCED1B49}" destId="{F56DF584-D934-424A-BFB4-9ADA6A4577CD}" srcOrd="4" destOrd="0" presId="urn:microsoft.com/office/officeart/2005/8/layout/hList1"/>
    <dgm:cxn modelId="{A1578681-74AE-4C0B-96DC-40F67AF35D4D}" type="presParOf" srcId="{F56DF584-D934-424A-BFB4-9ADA6A4577CD}" destId="{C0D9480D-FE75-47EE-8CAC-903646DA63EA}" srcOrd="0" destOrd="0" presId="urn:microsoft.com/office/officeart/2005/8/layout/hList1"/>
    <dgm:cxn modelId="{5667DB79-077D-462D-8436-5FD006370AB1}" type="presParOf" srcId="{F56DF584-D934-424A-BFB4-9ADA6A4577CD}" destId="{E8000F99-7A7F-4365-A119-BF04F018684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2699423-FDDD-4139-B3A9-E3C8ECD82B3F}">
      <dsp:nvSpPr>
        <dsp:cNvPr id="0" name=""/>
        <dsp:cNvSpPr/>
      </dsp:nvSpPr>
      <dsp:spPr>
        <a:xfrm>
          <a:off x="4671013" y="3528387"/>
          <a:ext cx="2875851" cy="16821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  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Разработка обоснованных представлений о рисках, направлениях, результатах и показателях</a:t>
          </a:r>
          <a:endParaRPr lang="ru-RU" sz="1400" b="0" kern="1200" dirty="0"/>
        </a:p>
      </dsp:txBody>
      <dsp:txXfrm>
        <a:off x="5533769" y="3948914"/>
        <a:ext cx="2013096" cy="1261580"/>
      </dsp:txXfrm>
    </dsp:sp>
    <dsp:sp modelId="{F73C575A-B1B6-4BDC-BE95-C8CD775B4A1A}">
      <dsp:nvSpPr>
        <dsp:cNvPr id="0" name=""/>
        <dsp:cNvSpPr/>
      </dsp:nvSpPr>
      <dsp:spPr>
        <a:xfrm>
          <a:off x="329869" y="3574477"/>
          <a:ext cx="2596752" cy="16821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0" kern="1200" dirty="0" smtClean="0">
              <a:latin typeface="Times New Roman" pitchFamily="18" charset="0"/>
              <a:cs typeface="Times New Roman" pitchFamily="18" charset="0"/>
            </a:rPr>
            <a:t>Разработка и реализация мероприятий</a:t>
          </a:r>
          <a:endParaRPr lang="ru-RU" sz="15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9869" y="3995003"/>
        <a:ext cx="1817726" cy="1261580"/>
      </dsp:txXfrm>
    </dsp:sp>
    <dsp:sp modelId="{648E7667-5847-4B0F-854C-C49AA9021089}">
      <dsp:nvSpPr>
        <dsp:cNvPr id="0" name=""/>
        <dsp:cNvSpPr/>
      </dsp:nvSpPr>
      <dsp:spPr>
        <a:xfrm>
          <a:off x="4680517" y="72010"/>
          <a:ext cx="2819969" cy="16821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0" kern="1200" dirty="0" smtClean="0">
              <a:latin typeface="Times New Roman" pitchFamily="18" charset="0"/>
              <a:cs typeface="Times New Roman" pitchFamily="18" charset="0"/>
            </a:rPr>
            <a:t>Разработка и реализация планов в сфере социально-экономического развития</a:t>
          </a:r>
          <a:endParaRPr lang="ru-RU" sz="15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26508" y="72010"/>
        <a:ext cx="1973978" cy="1261580"/>
      </dsp:txXfrm>
    </dsp:sp>
    <dsp:sp modelId="{72D1E680-65F4-4E05-9FD3-D9937470E2A8}">
      <dsp:nvSpPr>
        <dsp:cNvPr id="0" name=""/>
        <dsp:cNvSpPr/>
      </dsp:nvSpPr>
      <dsp:spPr>
        <a:xfrm>
          <a:off x="329869" y="0"/>
          <a:ext cx="2596752" cy="16821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0" kern="1200" dirty="0" smtClean="0">
              <a:latin typeface="Times New Roman" pitchFamily="18" charset="0"/>
              <a:cs typeface="Times New Roman" pitchFamily="18" charset="0"/>
            </a:rPr>
            <a:t>Определение  направлений, целей и приоритетов социально-экономического развития</a:t>
          </a:r>
          <a:endParaRPr lang="ru-RU" sz="15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9869" y="0"/>
        <a:ext cx="1817726" cy="1261580"/>
      </dsp:txXfrm>
    </dsp:sp>
    <dsp:sp modelId="{3846BB17-AC2E-419C-87CB-42D129FED9BF}">
      <dsp:nvSpPr>
        <dsp:cNvPr id="0" name=""/>
        <dsp:cNvSpPr/>
      </dsp:nvSpPr>
      <dsp:spPr>
        <a:xfrm>
          <a:off x="1368148" y="288028"/>
          <a:ext cx="2515319" cy="2299294"/>
        </a:xfrm>
        <a:prstGeom prst="pieWedg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</a:schemeClr>
              <a:schemeClr val="accen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Стратегия социально-экономического развития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68148" y="288028"/>
        <a:ext cx="2515319" cy="2299294"/>
      </dsp:txXfrm>
    </dsp:sp>
    <dsp:sp modelId="{EF515F1A-40F5-4B66-A208-6BE38ACC3EE0}">
      <dsp:nvSpPr>
        <dsp:cNvPr id="0" name=""/>
        <dsp:cNvSpPr/>
      </dsp:nvSpPr>
      <dsp:spPr>
        <a:xfrm rot="5400000">
          <a:off x="3960443" y="288039"/>
          <a:ext cx="2276100" cy="2276100"/>
        </a:xfrm>
        <a:prstGeom prst="pieWedg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</a:schemeClr>
              <a:schemeClr val="accen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План мероприятий по реализации Стратегии</a:t>
          </a:r>
          <a:endParaRPr lang="ru-RU" sz="20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3960443" y="288039"/>
        <a:ext cx="2276100" cy="2276100"/>
      </dsp:txXfrm>
    </dsp:sp>
    <dsp:sp modelId="{0DB5A422-9354-4D01-881D-8D7A561464CC}">
      <dsp:nvSpPr>
        <dsp:cNvPr id="0" name=""/>
        <dsp:cNvSpPr/>
      </dsp:nvSpPr>
      <dsp:spPr>
        <a:xfrm rot="10800000">
          <a:off x="3960443" y="2664287"/>
          <a:ext cx="2276100" cy="2276100"/>
        </a:xfrm>
        <a:prstGeom prst="pieWedg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</a:schemeClr>
              <a:schemeClr val="accen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Прогноз социально-экономического развития, бюджетный прогноз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3960443" y="2664287"/>
        <a:ext cx="2276100" cy="2276100"/>
      </dsp:txXfrm>
    </dsp:sp>
    <dsp:sp modelId="{220FCCCE-46C1-4BB1-A067-20E2091BB5C0}">
      <dsp:nvSpPr>
        <dsp:cNvPr id="0" name=""/>
        <dsp:cNvSpPr/>
      </dsp:nvSpPr>
      <dsp:spPr>
        <a:xfrm rot="16200000">
          <a:off x="1487757" y="2561248"/>
          <a:ext cx="2276100" cy="2515319"/>
        </a:xfrm>
        <a:prstGeom prst="pieWedg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</a:schemeClr>
              <a:schemeClr val="accen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Муниципальные программы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 rot="16200000">
        <a:off x="1487757" y="2561248"/>
        <a:ext cx="2276100" cy="2515319"/>
      </dsp:txXfrm>
    </dsp:sp>
    <dsp:sp modelId="{B3C29DC7-E775-4A7E-8D70-F6E52AD7807B}">
      <dsp:nvSpPr>
        <dsp:cNvPr id="0" name=""/>
        <dsp:cNvSpPr/>
      </dsp:nvSpPr>
      <dsp:spPr>
        <a:xfrm>
          <a:off x="3528390" y="2088230"/>
          <a:ext cx="785859" cy="683355"/>
        </a:xfrm>
        <a:prstGeom prst="circularArrow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4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5EF916B9-A008-4251-A714-BFFD466E74FD}">
      <dsp:nvSpPr>
        <dsp:cNvPr id="0" name=""/>
        <dsp:cNvSpPr/>
      </dsp:nvSpPr>
      <dsp:spPr>
        <a:xfrm rot="10800000">
          <a:off x="3528390" y="2448273"/>
          <a:ext cx="785859" cy="683355"/>
        </a:xfrm>
        <a:prstGeom prst="circularArrow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4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3F4034-6FFC-4EF1-B5AA-3A2B9E174000}">
      <dsp:nvSpPr>
        <dsp:cNvPr id="0" name=""/>
        <dsp:cNvSpPr/>
      </dsp:nvSpPr>
      <dsp:spPr>
        <a:xfrm>
          <a:off x="0" y="190532"/>
          <a:ext cx="4608512" cy="1269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7672" tIns="229108" rIns="35767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Формирование бюджета Пряжинского района с учетом стратегических задач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Участие в реализации мероприятий федеральных и региональных программ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90532"/>
        <a:ext cx="4608512" cy="1269450"/>
      </dsp:txXfrm>
    </dsp:sp>
    <dsp:sp modelId="{0A48B511-13A7-4A48-8FC6-9B8AA4B7FC0C}">
      <dsp:nvSpPr>
        <dsp:cNvPr id="0" name=""/>
        <dsp:cNvSpPr/>
      </dsp:nvSpPr>
      <dsp:spPr>
        <a:xfrm>
          <a:off x="230425" y="10964"/>
          <a:ext cx="3225958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34" tIns="0" rIns="12193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Финансово-экономический (ресурсный)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0425" y="10964"/>
        <a:ext cx="3225958" cy="383760"/>
      </dsp:txXfrm>
    </dsp:sp>
    <dsp:sp modelId="{5E866EAF-8212-4043-913B-C8101EE6E671}">
      <dsp:nvSpPr>
        <dsp:cNvPr id="0" name=""/>
        <dsp:cNvSpPr/>
      </dsp:nvSpPr>
      <dsp:spPr>
        <a:xfrm>
          <a:off x="0" y="1734374"/>
          <a:ext cx="4608512" cy="1023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7672" tIns="229108" rIns="35767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Закрепление системы муниципального управления через нормативные правовые акты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734374"/>
        <a:ext cx="4608512" cy="1023750"/>
      </dsp:txXfrm>
    </dsp:sp>
    <dsp:sp modelId="{6BFCA9B5-92FA-4391-ABDB-81CF5F8A409D}">
      <dsp:nvSpPr>
        <dsp:cNvPr id="0" name=""/>
        <dsp:cNvSpPr/>
      </dsp:nvSpPr>
      <dsp:spPr>
        <a:xfrm>
          <a:off x="230425" y="1542494"/>
          <a:ext cx="3225958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34" tIns="0" rIns="12193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Нормативно-правовой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0425" y="1542494"/>
        <a:ext cx="3225958" cy="383760"/>
      </dsp:txXfrm>
    </dsp:sp>
    <dsp:sp modelId="{5892EAEF-A26D-45BC-8CE1-96FABB13A82B}">
      <dsp:nvSpPr>
        <dsp:cNvPr id="0" name=""/>
        <dsp:cNvSpPr/>
      </dsp:nvSpPr>
      <dsp:spPr>
        <a:xfrm>
          <a:off x="0" y="3020204"/>
          <a:ext cx="4608512" cy="10115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7672" tIns="229108" rIns="35767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Взаимодействие муниципальных образований Пряжинского района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Участие местных сообществ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020204"/>
        <a:ext cx="4608512" cy="1011592"/>
      </dsp:txXfrm>
    </dsp:sp>
    <dsp:sp modelId="{5463873B-2669-4B81-BC6D-6DCFF2BB95E8}">
      <dsp:nvSpPr>
        <dsp:cNvPr id="0" name=""/>
        <dsp:cNvSpPr/>
      </dsp:nvSpPr>
      <dsp:spPr>
        <a:xfrm>
          <a:off x="230425" y="2828324"/>
          <a:ext cx="3225958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34" tIns="0" rIns="12193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Управленческий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0425" y="2828324"/>
        <a:ext cx="3225958" cy="383760"/>
      </dsp:txXfrm>
    </dsp:sp>
    <dsp:sp modelId="{3711FA61-42CA-43C3-8D89-17A17CFD68D8}">
      <dsp:nvSpPr>
        <dsp:cNvPr id="0" name=""/>
        <dsp:cNvSpPr/>
      </dsp:nvSpPr>
      <dsp:spPr>
        <a:xfrm>
          <a:off x="0" y="4293877"/>
          <a:ext cx="4608512" cy="1023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7672" tIns="229108" rIns="35767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Организация и осуществление обратной связи с жителями, бизнесов , другими заинтересованными сторонами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4293877"/>
        <a:ext cx="4608512" cy="1023750"/>
      </dsp:txXfrm>
    </dsp:sp>
    <dsp:sp modelId="{E8D1D0B7-9536-4F23-8889-92DDAAB455A8}">
      <dsp:nvSpPr>
        <dsp:cNvPr id="0" name=""/>
        <dsp:cNvSpPr/>
      </dsp:nvSpPr>
      <dsp:spPr>
        <a:xfrm>
          <a:off x="230425" y="4101997"/>
          <a:ext cx="3225958" cy="383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34" tIns="0" rIns="121934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Информационно-коммуникативный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0425" y="4101997"/>
        <a:ext cx="3225958" cy="38376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B5A33F0-0BA8-424C-9CCA-976BA1B52552}">
      <dsp:nvSpPr>
        <dsp:cNvPr id="0" name=""/>
        <dsp:cNvSpPr/>
      </dsp:nvSpPr>
      <dsp:spPr>
        <a:xfrm rot="10800000">
          <a:off x="1796356" y="1314"/>
          <a:ext cx="5602582" cy="15407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9414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atin typeface="Times New Roman" pitchFamily="18" charset="0"/>
              <a:cs typeface="Times New Roman" pitchFamily="18" charset="0"/>
            </a:rPr>
            <a:t>Реализация Стратегии требует привлечения финансовых ресурсов, источником которых являются средства бюджетов всех уровней, а также привлеченные средства из внебюджетных источников </a:t>
          </a:r>
          <a:endParaRPr lang="ru-RU" sz="1800" b="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796356" y="1314"/>
        <a:ext cx="5602582" cy="1540718"/>
      </dsp:txXfrm>
    </dsp:sp>
    <dsp:sp modelId="{0F44C390-03C8-4704-BAEC-EE0A2A371F2B}">
      <dsp:nvSpPr>
        <dsp:cNvPr id="0" name=""/>
        <dsp:cNvSpPr/>
      </dsp:nvSpPr>
      <dsp:spPr>
        <a:xfrm>
          <a:off x="1025997" y="1314"/>
          <a:ext cx="1540718" cy="154071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B0B24A-F714-43E1-A97C-AA4CD7DB6524}">
      <dsp:nvSpPr>
        <dsp:cNvPr id="0" name=""/>
        <dsp:cNvSpPr/>
      </dsp:nvSpPr>
      <dsp:spPr>
        <a:xfrm rot="10800000">
          <a:off x="1796356" y="2001948"/>
          <a:ext cx="5602582" cy="15407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9414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atin typeface="Times New Roman" pitchFamily="18" charset="0"/>
              <a:cs typeface="Times New Roman" pitchFamily="18" charset="0"/>
            </a:rPr>
            <a:t>Оценка финансовых ресурсов будет осуществляться на основе бюджетного прогноза и ежегодно в рамках реализации муниципальных программ </a:t>
          </a:r>
          <a:endParaRPr lang="ru-RU" sz="1800" b="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796356" y="2001948"/>
        <a:ext cx="5602582" cy="1540718"/>
      </dsp:txXfrm>
    </dsp:sp>
    <dsp:sp modelId="{940825B6-0EAE-4C21-BA21-5A5F2FE67B7D}">
      <dsp:nvSpPr>
        <dsp:cNvPr id="0" name=""/>
        <dsp:cNvSpPr/>
      </dsp:nvSpPr>
      <dsp:spPr>
        <a:xfrm>
          <a:off x="1025997" y="2001948"/>
          <a:ext cx="1540718" cy="154071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123047-EF10-4EEF-8DA0-EC340A3BAECE}">
      <dsp:nvSpPr>
        <dsp:cNvPr id="0" name=""/>
        <dsp:cNvSpPr/>
      </dsp:nvSpPr>
      <dsp:spPr>
        <a:xfrm rot="10800000">
          <a:off x="1661516" y="4002583"/>
          <a:ext cx="5782369" cy="154071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9414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latin typeface="Times New Roman" pitchFamily="18" charset="0"/>
              <a:cs typeface="Times New Roman" pitchFamily="18" charset="0"/>
            </a:rPr>
            <a:t>Оценка финансовых ресурсов реализации Стратегии  предполагает исследование структуры состава и динамики источников ресурсного обеспечения, определение необходимого объема каждого из ресурсов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1661516" y="4002583"/>
        <a:ext cx="5782369" cy="1540718"/>
      </dsp:txXfrm>
    </dsp:sp>
    <dsp:sp modelId="{7B97136F-7C53-435A-83B3-CE4DF50FE876}">
      <dsp:nvSpPr>
        <dsp:cNvPr id="0" name=""/>
        <dsp:cNvSpPr/>
      </dsp:nvSpPr>
      <dsp:spPr>
        <a:xfrm>
          <a:off x="1012604" y="3951862"/>
          <a:ext cx="1540718" cy="154071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0EFD582-69A8-4458-8909-0495987B4C14}">
      <dsp:nvSpPr>
        <dsp:cNvPr id="0" name=""/>
        <dsp:cNvSpPr/>
      </dsp:nvSpPr>
      <dsp:spPr>
        <a:xfrm>
          <a:off x="1905" y="11152"/>
          <a:ext cx="1857374" cy="6900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Органам власти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05" y="11152"/>
        <a:ext cx="1857374" cy="690046"/>
      </dsp:txXfrm>
    </dsp:sp>
    <dsp:sp modelId="{A49D09C9-93F6-4A1A-B4FA-745D7C6FC4D3}">
      <dsp:nvSpPr>
        <dsp:cNvPr id="0" name=""/>
        <dsp:cNvSpPr/>
      </dsp:nvSpPr>
      <dsp:spPr>
        <a:xfrm>
          <a:off x="1905" y="701199"/>
          <a:ext cx="1857374" cy="23277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согласовать с обществом видение будущего и распределять имеющиеся ресурсы для достижения поставленных целей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05" y="701199"/>
        <a:ext cx="1857374" cy="2327760"/>
      </dsp:txXfrm>
    </dsp:sp>
    <dsp:sp modelId="{B83B4D25-464F-459C-81F0-C32FF27510B6}">
      <dsp:nvSpPr>
        <dsp:cNvPr id="0" name=""/>
        <dsp:cNvSpPr/>
      </dsp:nvSpPr>
      <dsp:spPr>
        <a:xfrm>
          <a:off x="2119312" y="11152"/>
          <a:ext cx="1857374" cy="6900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Населению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19312" y="11152"/>
        <a:ext cx="1857374" cy="690046"/>
      </dsp:txXfrm>
    </dsp:sp>
    <dsp:sp modelId="{DD49D8A0-1DC2-4F3B-B7B1-650E7D7F8291}">
      <dsp:nvSpPr>
        <dsp:cNvPr id="0" name=""/>
        <dsp:cNvSpPr/>
      </dsp:nvSpPr>
      <dsp:spPr>
        <a:xfrm>
          <a:off x="2119312" y="701199"/>
          <a:ext cx="1857374" cy="23277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понимать, в каких условиях они, их дети и внуки будут жить через 10-15 лет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19312" y="701199"/>
        <a:ext cx="1857374" cy="2327760"/>
      </dsp:txXfrm>
    </dsp:sp>
    <dsp:sp modelId="{D96BE49A-0C1C-4659-9731-6C5ED50359EC}">
      <dsp:nvSpPr>
        <dsp:cNvPr id="0" name=""/>
        <dsp:cNvSpPr/>
      </dsp:nvSpPr>
      <dsp:spPr>
        <a:xfrm>
          <a:off x="4236719" y="11152"/>
          <a:ext cx="1857374" cy="69004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latin typeface="Times New Roman" pitchFamily="18" charset="0"/>
              <a:cs typeface="Times New Roman" pitchFamily="18" charset="0"/>
            </a:rPr>
            <a:t>Бизнесу</a:t>
          </a:r>
          <a:endParaRPr lang="ru-RU" sz="20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36719" y="11152"/>
        <a:ext cx="1857374" cy="690046"/>
      </dsp:txXfrm>
    </dsp:sp>
    <dsp:sp modelId="{037B35D4-4623-4F3E-96BC-E8E300A1FAF9}">
      <dsp:nvSpPr>
        <dsp:cNvPr id="0" name=""/>
        <dsp:cNvSpPr/>
      </dsp:nvSpPr>
      <dsp:spPr>
        <a:xfrm>
          <a:off x="4236719" y="701199"/>
          <a:ext cx="1857374" cy="23277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строить планы, инвестировать, развиваться в соответствии с целевыми установками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36719" y="701199"/>
        <a:ext cx="1857374" cy="232776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6ACF57C-8EE2-4768-9FC1-14E6B12F58F3}">
      <dsp:nvSpPr>
        <dsp:cNvPr id="0" name=""/>
        <dsp:cNvSpPr/>
      </dsp:nvSpPr>
      <dsp:spPr>
        <a:xfrm>
          <a:off x="3528401" y="3074014"/>
          <a:ext cx="2562509" cy="181093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Структура документа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28401" y="3074014"/>
        <a:ext cx="2562509" cy="1810933"/>
      </dsp:txXfrm>
    </dsp:sp>
    <dsp:sp modelId="{2A6171D8-4D9D-4765-9A24-995D4AB621D0}">
      <dsp:nvSpPr>
        <dsp:cNvPr id="0" name=""/>
        <dsp:cNvSpPr/>
      </dsp:nvSpPr>
      <dsp:spPr>
        <a:xfrm rot="8397243">
          <a:off x="1927951" y="5252214"/>
          <a:ext cx="2218358" cy="43403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B0AAEE-96C7-44C7-91B5-8D490DF6A5CC}">
      <dsp:nvSpPr>
        <dsp:cNvPr id="0" name=""/>
        <dsp:cNvSpPr/>
      </dsp:nvSpPr>
      <dsp:spPr>
        <a:xfrm>
          <a:off x="1404150" y="5416670"/>
          <a:ext cx="1567744" cy="15324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Раздел 1.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Общие положения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Раскрыты концептуальные основы Стратегии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04150" y="5416670"/>
        <a:ext cx="1567744" cy="1532416"/>
      </dsp:txXfrm>
    </dsp:sp>
    <dsp:sp modelId="{716F6467-FA61-4FFE-BD3D-6D601C648645}">
      <dsp:nvSpPr>
        <dsp:cNvPr id="0" name=""/>
        <dsp:cNvSpPr/>
      </dsp:nvSpPr>
      <dsp:spPr>
        <a:xfrm rot="10269596">
          <a:off x="1333054" y="4138604"/>
          <a:ext cx="2116159" cy="43403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355B7C-457C-44CE-B5F0-2F0230514E06}">
      <dsp:nvSpPr>
        <dsp:cNvPr id="0" name=""/>
        <dsp:cNvSpPr/>
      </dsp:nvSpPr>
      <dsp:spPr>
        <a:xfrm>
          <a:off x="648073" y="3724480"/>
          <a:ext cx="1395099" cy="158748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Раздел 2.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Социально-экономическое положение района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48073" y="3724480"/>
        <a:ext cx="1395099" cy="1587483"/>
      </dsp:txXfrm>
    </dsp:sp>
    <dsp:sp modelId="{F1CA8997-D8FA-4763-B649-84BB0AE4B679}">
      <dsp:nvSpPr>
        <dsp:cNvPr id="0" name=""/>
        <dsp:cNvSpPr/>
      </dsp:nvSpPr>
      <dsp:spPr>
        <a:xfrm rot="11705843">
          <a:off x="1004049" y="3048558"/>
          <a:ext cx="2520936" cy="43403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3B5ADD-C5E5-4202-855B-A81F6B8DC197}">
      <dsp:nvSpPr>
        <dsp:cNvPr id="0" name=""/>
        <dsp:cNvSpPr/>
      </dsp:nvSpPr>
      <dsp:spPr>
        <a:xfrm>
          <a:off x="504046" y="2284319"/>
          <a:ext cx="1066043" cy="135484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Раздел 3.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Прогноз социально-экономического развития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04046" y="2284319"/>
        <a:ext cx="1066043" cy="1354847"/>
      </dsp:txXfrm>
    </dsp:sp>
    <dsp:sp modelId="{C0196ABD-33B4-4CB4-8AC5-E0F759F196E2}">
      <dsp:nvSpPr>
        <dsp:cNvPr id="0" name=""/>
        <dsp:cNvSpPr/>
      </dsp:nvSpPr>
      <dsp:spPr>
        <a:xfrm rot="13437041">
          <a:off x="2156839" y="2218042"/>
          <a:ext cx="2101526" cy="43403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FA16DE-1CA1-4E7F-B30B-B315B7B06A14}">
      <dsp:nvSpPr>
        <dsp:cNvPr id="0" name=""/>
        <dsp:cNvSpPr/>
      </dsp:nvSpPr>
      <dsp:spPr>
        <a:xfrm>
          <a:off x="1512169" y="1132183"/>
          <a:ext cx="1877899" cy="114720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Раздел 4.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Стратегические цели и задачи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12169" y="1132183"/>
        <a:ext cx="1877899" cy="1147207"/>
      </dsp:txXfrm>
    </dsp:sp>
    <dsp:sp modelId="{B66BF794-11F0-41A5-82DC-4E8C8D56CFA1}">
      <dsp:nvSpPr>
        <dsp:cNvPr id="0" name=""/>
        <dsp:cNvSpPr/>
      </dsp:nvSpPr>
      <dsp:spPr>
        <a:xfrm rot="15463717">
          <a:off x="3527691" y="1908851"/>
          <a:ext cx="1757563" cy="43403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0EDDF5-182C-43A5-90DE-971DC11BECAA}">
      <dsp:nvSpPr>
        <dsp:cNvPr id="0" name=""/>
        <dsp:cNvSpPr/>
      </dsp:nvSpPr>
      <dsp:spPr>
        <a:xfrm>
          <a:off x="3528397" y="531432"/>
          <a:ext cx="1382594" cy="147146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Раздел 5.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Программа оздоровления муниципальных финансов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28397" y="531432"/>
        <a:ext cx="1382594" cy="1471463"/>
      </dsp:txXfrm>
    </dsp:sp>
    <dsp:sp modelId="{0873C244-EB80-429B-8438-E468A9FE052C}">
      <dsp:nvSpPr>
        <dsp:cNvPr id="0" name=""/>
        <dsp:cNvSpPr/>
      </dsp:nvSpPr>
      <dsp:spPr>
        <a:xfrm rot="17583888">
          <a:off x="4625666" y="1885465"/>
          <a:ext cx="1966470" cy="43403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47F16-8DFD-433D-BD88-B6765A43F3B7}">
      <dsp:nvSpPr>
        <dsp:cNvPr id="0" name=""/>
        <dsp:cNvSpPr/>
      </dsp:nvSpPr>
      <dsp:spPr>
        <a:xfrm>
          <a:off x="5112562" y="531456"/>
          <a:ext cx="1763086" cy="133277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Раздел 6.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Механизм реализации Стратегии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12562" y="531456"/>
        <a:ext cx="1763086" cy="1332775"/>
      </dsp:txXfrm>
    </dsp:sp>
    <dsp:sp modelId="{5703D419-C9B1-481E-A211-C6DA58D41981}">
      <dsp:nvSpPr>
        <dsp:cNvPr id="0" name=""/>
        <dsp:cNvSpPr/>
      </dsp:nvSpPr>
      <dsp:spPr>
        <a:xfrm rot="19589410">
          <a:off x="5655285" y="2346957"/>
          <a:ext cx="2584344" cy="43403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CCAE06-B21F-4E11-8856-C7BEDB3576B1}">
      <dsp:nvSpPr>
        <dsp:cNvPr id="0" name=""/>
        <dsp:cNvSpPr/>
      </dsp:nvSpPr>
      <dsp:spPr>
        <a:xfrm>
          <a:off x="7012299" y="1424173"/>
          <a:ext cx="2025119" cy="85283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Раздел 7.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Риски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012299" y="1424173"/>
        <a:ext cx="2025119" cy="852834"/>
      </dsp:txXfrm>
    </dsp:sp>
    <dsp:sp modelId="{D6E7B30D-4188-4306-AAEC-640470DD0459}">
      <dsp:nvSpPr>
        <dsp:cNvPr id="0" name=""/>
        <dsp:cNvSpPr/>
      </dsp:nvSpPr>
      <dsp:spPr>
        <a:xfrm rot="21066069">
          <a:off x="6171364" y="3380781"/>
          <a:ext cx="2151977" cy="43403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D9E3E-09A6-4280-BE48-BE11D243676B}">
      <dsp:nvSpPr>
        <dsp:cNvPr id="0" name=""/>
        <dsp:cNvSpPr/>
      </dsp:nvSpPr>
      <dsp:spPr>
        <a:xfrm>
          <a:off x="7380816" y="2896390"/>
          <a:ext cx="1859147" cy="106992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Раздел 8.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Муниципальные программы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380816" y="2896390"/>
        <a:ext cx="1859147" cy="1069923"/>
      </dsp:txXfrm>
    </dsp:sp>
    <dsp:sp modelId="{59CF28E0-0805-4E0A-A312-F704FDB74D41}">
      <dsp:nvSpPr>
        <dsp:cNvPr id="0" name=""/>
        <dsp:cNvSpPr/>
      </dsp:nvSpPr>
      <dsp:spPr>
        <a:xfrm rot="5321903">
          <a:off x="4166770" y="5514475"/>
          <a:ext cx="1413789" cy="430733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B9541D-2AAA-454B-9219-8B5D98F78E31}">
      <dsp:nvSpPr>
        <dsp:cNvPr id="0" name=""/>
        <dsp:cNvSpPr/>
      </dsp:nvSpPr>
      <dsp:spPr>
        <a:xfrm>
          <a:off x="3744420" y="5954368"/>
          <a:ext cx="2179387" cy="85283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Приложение 3.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Мероприятия по консолидации бюджетных средств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44420" y="5954368"/>
        <a:ext cx="2179387" cy="852834"/>
      </dsp:txXfrm>
    </dsp:sp>
    <dsp:sp modelId="{1938D9BD-DEBA-47E5-A997-B1654E7862B0}">
      <dsp:nvSpPr>
        <dsp:cNvPr id="0" name=""/>
        <dsp:cNvSpPr/>
      </dsp:nvSpPr>
      <dsp:spPr>
        <a:xfrm rot="842611">
          <a:off x="6106957" y="4356488"/>
          <a:ext cx="2155027" cy="43403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B07736-4C12-4907-89CE-850EE958F04A}">
      <dsp:nvSpPr>
        <dsp:cNvPr id="0" name=""/>
        <dsp:cNvSpPr/>
      </dsp:nvSpPr>
      <dsp:spPr>
        <a:xfrm>
          <a:off x="7308819" y="4408555"/>
          <a:ext cx="1841920" cy="85283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Приложение 1.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Основные мероприятия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308819" y="4408555"/>
        <a:ext cx="1841920" cy="852834"/>
      </dsp:txXfrm>
    </dsp:sp>
    <dsp:sp modelId="{7B2E23D5-EA0A-4F2F-9BDF-2C8CE5AAEC02}">
      <dsp:nvSpPr>
        <dsp:cNvPr id="0" name=""/>
        <dsp:cNvSpPr/>
      </dsp:nvSpPr>
      <dsp:spPr>
        <a:xfrm rot="2315499">
          <a:off x="5492750" y="5349443"/>
          <a:ext cx="2610946" cy="434031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190F64-3C57-426D-8AEB-424A6FCDF46F}">
      <dsp:nvSpPr>
        <dsp:cNvPr id="0" name=""/>
        <dsp:cNvSpPr/>
      </dsp:nvSpPr>
      <dsp:spPr>
        <a:xfrm>
          <a:off x="6912769" y="5954351"/>
          <a:ext cx="1811655" cy="85283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Приложение 2.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Финансовое обеспечение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912769" y="5954351"/>
        <a:ext cx="1811655" cy="85283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4E71FE-028A-44C8-8DD5-D936E878C24B}">
      <dsp:nvSpPr>
        <dsp:cNvPr id="0" name=""/>
        <dsp:cNvSpPr/>
      </dsp:nvSpPr>
      <dsp:spPr>
        <a:xfrm>
          <a:off x="1676638" y="0"/>
          <a:ext cx="5877272" cy="5877272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8F2053-FFD2-4240-9C93-9C466975B617}">
      <dsp:nvSpPr>
        <dsp:cNvPr id="0" name=""/>
        <dsp:cNvSpPr/>
      </dsp:nvSpPr>
      <dsp:spPr>
        <a:xfrm>
          <a:off x="215574" y="144014"/>
          <a:ext cx="4141614" cy="2776556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</a:schemeClr>
              <a:schemeClr val="accen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latin typeface="Times New Roman" pitchFamily="18" charset="0"/>
              <a:cs typeface="Times New Roman" pitchFamily="18" charset="0"/>
            </a:rPr>
            <a:t>Сильные стороны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Выгодное географическое, логистическое положение;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Относительно благоприятные природно-климатические условия и наличие рекреационных зон;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Наличие полезных ископаемых для развития горнопромышленных предприятий;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Наличие местных топливно-энергетических ресурсов;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Наличие площадей для сельскохозяйственного производства;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Наличие на территории района федеральных, региональных автомобильных трасс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Относительно благоприятных деловой климат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5574" y="144014"/>
        <a:ext cx="4141614" cy="2776556"/>
      </dsp:txXfrm>
    </dsp:sp>
    <dsp:sp modelId="{5958CA77-13FF-43DB-A229-06F8B9E43CC5}">
      <dsp:nvSpPr>
        <dsp:cNvPr id="0" name=""/>
        <dsp:cNvSpPr/>
      </dsp:nvSpPr>
      <dsp:spPr>
        <a:xfrm>
          <a:off x="4882323" y="144014"/>
          <a:ext cx="4261676" cy="2775776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</a:schemeClr>
              <a:schemeClr val="accen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latin typeface="Times New Roman" pitchFamily="18" charset="0"/>
              <a:cs typeface="Times New Roman" pitchFamily="18" charset="0"/>
            </a:rPr>
            <a:t>Слабые стороны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Недостаточная инвестиционная активность в ключевых кластерах;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Благоустройство уличной дорожной сети;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Островные территории с небольшим количеством жителей;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Тенденция старения населения;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Недостаточное предложение новых рабочих мест;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Чувствительность бюджета Пряжинского национального муниципального района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882323" y="144014"/>
        <a:ext cx="4261676" cy="2775776"/>
      </dsp:txXfrm>
    </dsp:sp>
    <dsp:sp modelId="{1C7E0CCC-863B-4CF7-8C63-3DAB216D9B59}">
      <dsp:nvSpPr>
        <dsp:cNvPr id="0" name=""/>
        <dsp:cNvSpPr/>
      </dsp:nvSpPr>
      <dsp:spPr>
        <a:xfrm>
          <a:off x="298686" y="3024342"/>
          <a:ext cx="4058501" cy="263256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</a:schemeClr>
              <a:schemeClr val="accen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latin typeface="Times New Roman" pitchFamily="18" charset="0"/>
              <a:cs typeface="Times New Roman" pitchFamily="18" charset="0"/>
            </a:rPr>
            <a:t>Возможности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Увеличение объема внешних инвестиций вследствие реализации потенциала высокой конкурентоспособности;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Участие в федеральных и региональных программах и проектах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Развитие малого и среднего бизнеса в различных секторах экономики;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Рост миграционной привлекательности;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Реализация мероприятий по мобилизации налоговых и неналоговых доходов бюджета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8686" y="3024342"/>
        <a:ext cx="4058501" cy="2632564"/>
      </dsp:txXfrm>
    </dsp:sp>
    <dsp:sp modelId="{55D907F9-644C-4C43-B2A1-A6AED2D380C9}">
      <dsp:nvSpPr>
        <dsp:cNvPr id="0" name=""/>
        <dsp:cNvSpPr/>
      </dsp:nvSpPr>
      <dsp:spPr>
        <a:xfrm>
          <a:off x="4932040" y="3024342"/>
          <a:ext cx="4162519" cy="2632564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40000"/>
              </a:schemeClr>
              <a:schemeClr val="accent1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u="sng" kern="1200" dirty="0" smtClean="0">
              <a:latin typeface="Times New Roman" pitchFamily="18" charset="0"/>
              <a:cs typeface="Times New Roman" pitchFamily="18" charset="0"/>
            </a:rPr>
            <a:t>Угрозы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Снижение конкурентоспособности продукции ключевых кластеров;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Снижение притока инвестиций и срыв проектов;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Изменение экономического, налогового законодательства не в пользу МСП;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Ухудшение экологической обстановки из-за загрязнения окружающей среды;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Миграция населения – отток высококвалифицированных кадров;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- Снижение доли собственных доходов в общем объеме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932040" y="3024342"/>
        <a:ext cx="4162519" cy="263256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96F87E5-0020-42F7-BC31-2ADA7933E904}">
      <dsp:nvSpPr>
        <dsp:cNvPr id="0" name=""/>
        <dsp:cNvSpPr/>
      </dsp:nvSpPr>
      <dsp:spPr>
        <a:xfrm rot="16200000">
          <a:off x="-280621" y="280621"/>
          <a:ext cx="2520280" cy="1959036"/>
        </a:xfrm>
        <a:prstGeom prst="flowChartManualOperation">
          <a:avLst/>
        </a:prstGeom>
        <a:blipFill>
          <a:blip xmlns:r="http://schemas.openxmlformats.org/officeDocument/2006/relationships" r:embed="rId1">
            <a:duotone>
              <a:schemeClr val="accent4">
                <a:shade val="63000"/>
                <a:tint val="82000"/>
              </a:schemeClr>
              <a:schemeClr val="accent4">
                <a:tint val="10000"/>
                <a:satMod val="400000"/>
              </a:schemeClr>
            </a:duotone>
          </a:blip>
          <a:tile tx="0" ty="0" sx="40000" sy="40000" flip="none" algn="tl"/>
        </a:blipFill>
        <a:ln w="12700" cap="flat" cmpd="sng" algn="ctr">
          <a:solidFill>
            <a:schemeClr val="accent4"/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Новое качество жизни – развитие человеческого капитала</a:t>
          </a:r>
          <a:endParaRPr lang="ru-RU" sz="2000" b="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16200000">
        <a:off x="-280621" y="280621"/>
        <a:ext cx="2520280" cy="1959036"/>
      </dsp:txXfrm>
    </dsp:sp>
    <dsp:sp modelId="{6E771A16-3816-4061-84BA-4B043F02BFE1}">
      <dsp:nvSpPr>
        <dsp:cNvPr id="0" name=""/>
        <dsp:cNvSpPr/>
      </dsp:nvSpPr>
      <dsp:spPr>
        <a:xfrm rot="16200000">
          <a:off x="1827338" y="280621"/>
          <a:ext cx="2520280" cy="1959036"/>
        </a:xfrm>
        <a:prstGeom prst="flowChartManualOperation">
          <a:avLst/>
        </a:prstGeom>
        <a:blipFill>
          <a:blip xmlns:r="http://schemas.openxmlformats.org/officeDocument/2006/relationships" r:embed="rId1">
            <a:duotone>
              <a:schemeClr val="accent4">
                <a:shade val="63000"/>
                <a:tint val="82000"/>
              </a:schemeClr>
              <a:schemeClr val="accent4">
                <a:tint val="10000"/>
                <a:satMod val="400000"/>
              </a:schemeClr>
            </a:duotone>
          </a:blip>
          <a:tile tx="0" ty="0" sx="40000" sy="40000" flip="none" algn="tl"/>
        </a:blipFill>
        <a:ln w="12700" cap="flat" cmpd="sng" algn="ctr">
          <a:solidFill>
            <a:schemeClr val="accent4"/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Конкурентоспособная экономика</a:t>
          </a:r>
          <a:endParaRPr lang="ru-RU" sz="2000" b="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16200000">
        <a:off x="1827338" y="280621"/>
        <a:ext cx="2520280" cy="1959036"/>
      </dsp:txXfrm>
    </dsp:sp>
    <dsp:sp modelId="{E9F741CA-9D32-4F24-A7A4-A3362B38DE4C}">
      <dsp:nvSpPr>
        <dsp:cNvPr id="0" name=""/>
        <dsp:cNvSpPr/>
      </dsp:nvSpPr>
      <dsp:spPr>
        <a:xfrm rot="16200000">
          <a:off x="3973436" y="280621"/>
          <a:ext cx="2520280" cy="1959036"/>
        </a:xfrm>
        <a:prstGeom prst="flowChartManualOperation">
          <a:avLst/>
        </a:prstGeom>
        <a:blipFill>
          <a:blip xmlns:r="http://schemas.openxmlformats.org/officeDocument/2006/relationships" r:embed="rId1">
            <a:duotone>
              <a:schemeClr val="accent4">
                <a:shade val="63000"/>
                <a:tint val="82000"/>
              </a:schemeClr>
              <a:schemeClr val="accent4">
                <a:tint val="10000"/>
                <a:satMod val="400000"/>
              </a:schemeClr>
            </a:duotone>
          </a:blip>
          <a:tile tx="0" ty="0" sx="40000" sy="40000" flip="none" algn="tl"/>
        </a:blipFill>
        <a:ln w="12700" cap="flat" cmpd="sng" algn="ctr">
          <a:solidFill>
            <a:schemeClr val="accent4"/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Эффективный муниципальный менеджмент</a:t>
          </a:r>
          <a:endParaRPr lang="ru-RU" sz="2000" b="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16200000">
        <a:off x="3973436" y="280621"/>
        <a:ext cx="2520280" cy="1959036"/>
      </dsp:txXfrm>
    </dsp:sp>
    <dsp:sp modelId="{D24DAEED-CCFE-4759-B87C-6E93454D0EA3}">
      <dsp:nvSpPr>
        <dsp:cNvPr id="0" name=""/>
        <dsp:cNvSpPr/>
      </dsp:nvSpPr>
      <dsp:spPr>
        <a:xfrm rot="16200000">
          <a:off x="6039265" y="280621"/>
          <a:ext cx="2520280" cy="1959036"/>
        </a:xfrm>
        <a:prstGeom prst="flowChartManualOperation">
          <a:avLst/>
        </a:prstGeom>
        <a:blipFill>
          <a:blip xmlns:r="http://schemas.openxmlformats.org/officeDocument/2006/relationships" r:embed="rId1">
            <a:duotone>
              <a:schemeClr val="accent4">
                <a:shade val="63000"/>
                <a:tint val="82000"/>
              </a:schemeClr>
              <a:schemeClr val="accent4">
                <a:tint val="10000"/>
                <a:satMod val="400000"/>
              </a:schemeClr>
            </a:duotone>
          </a:blip>
          <a:tile tx="0" ty="0" sx="40000" sy="40000" flip="none" algn="tl"/>
        </a:blipFill>
        <a:ln w="12700" cap="flat" cmpd="sng" algn="ctr">
          <a:solidFill>
            <a:schemeClr val="accent4"/>
          </a:solidFill>
          <a:prstDash val="solid"/>
        </a:ln>
        <a:effectLst>
          <a:outerShdw blurRad="95000" rotWithShape="0">
            <a:srgbClr val="000000">
              <a:alpha val="50000"/>
            </a:srgbClr>
          </a:outerShdw>
          <a:softEdge rad="12700"/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27000" tIns="0" rIns="1270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Сбалансированное пространственное развитие</a:t>
          </a:r>
          <a:endParaRPr lang="ru-RU" sz="2000" b="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16200000">
        <a:off x="6039265" y="280621"/>
        <a:ext cx="2520280" cy="195903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90E62E7-5130-423B-B586-2C67EF3B7BC3}">
      <dsp:nvSpPr>
        <dsp:cNvPr id="0" name=""/>
        <dsp:cNvSpPr/>
      </dsp:nvSpPr>
      <dsp:spPr>
        <a:xfrm>
          <a:off x="0" y="0"/>
          <a:ext cx="3816424" cy="4123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Сельское хозяйство  36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04521" y="0"/>
        <a:ext cx="3011902" cy="412366"/>
      </dsp:txXfrm>
    </dsp:sp>
    <dsp:sp modelId="{2CC0EFFB-EB3F-46A1-8E12-31F7E732091C}">
      <dsp:nvSpPr>
        <dsp:cNvPr id="0" name=""/>
        <dsp:cNvSpPr/>
      </dsp:nvSpPr>
      <dsp:spPr>
        <a:xfrm>
          <a:off x="132246" y="41236"/>
          <a:ext cx="581264" cy="3298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DF1ACD-5923-413A-B0E2-0E60B20A7606}">
      <dsp:nvSpPr>
        <dsp:cNvPr id="0" name=""/>
        <dsp:cNvSpPr/>
      </dsp:nvSpPr>
      <dsp:spPr>
        <a:xfrm>
          <a:off x="0" y="453603"/>
          <a:ext cx="3816424" cy="4123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Рыбная отрасль 16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04521" y="453603"/>
        <a:ext cx="3011902" cy="412366"/>
      </dsp:txXfrm>
    </dsp:sp>
    <dsp:sp modelId="{0513FC22-741C-4C13-BB81-91EF762738A7}">
      <dsp:nvSpPr>
        <dsp:cNvPr id="0" name=""/>
        <dsp:cNvSpPr/>
      </dsp:nvSpPr>
      <dsp:spPr>
        <a:xfrm>
          <a:off x="132246" y="494839"/>
          <a:ext cx="581264" cy="3298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7BD960-96ED-4CF5-BADB-5221F04C3983}">
      <dsp:nvSpPr>
        <dsp:cNvPr id="0" name=""/>
        <dsp:cNvSpPr/>
      </dsp:nvSpPr>
      <dsp:spPr>
        <a:xfrm>
          <a:off x="0" y="907206"/>
          <a:ext cx="3816424" cy="4123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Лесное хозяйство 18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04521" y="907206"/>
        <a:ext cx="3011902" cy="412366"/>
      </dsp:txXfrm>
    </dsp:sp>
    <dsp:sp modelId="{1696A4D8-78BA-4EF0-8173-7E23EF191B0A}">
      <dsp:nvSpPr>
        <dsp:cNvPr id="0" name=""/>
        <dsp:cNvSpPr/>
      </dsp:nvSpPr>
      <dsp:spPr>
        <a:xfrm>
          <a:off x="132246" y="948442"/>
          <a:ext cx="581264" cy="3298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C8E5EE-A4CC-4F40-B423-28EFBB28D2F3}">
      <dsp:nvSpPr>
        <dsp:cNvPr id="0" name=""/>
        <dsp:cNvSpPr/>
      </dsp:nvSpPr>
      <dsp:spPr>
        <a:xfrm>
          <a:off x="0" y="1360809"/>
          <a:ext cx="3816424" cy="4123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Промышленность 92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04521" y="1360809"/>
        <a:ext cx="3011902" cy="412366"/>
      </dsp:txXfrm>
    </dsp:sp>
    <dsp:sp modelId="{450E5693-F084-477B-A41E-1152DD7C57AB}">
      <dsp:nvSpPr>
        <dsp:cNvPr id="0" name=""/>
        <dsp:cNvSpPr/>
      </dsp:nvSpPr>
      <dsp:spPr>
        <a:xfrm>
          <a:off x="132246" y="1402046"/>
          <a:ext cx="581264" cy="3298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4F16A-710D-4B11-ACFE-569A9DC0680A}">
      <dsp:nvSpPr>
        <dsp:cNvPr id="0" name=""/>
        <dsp:cNvSpPr/>
      </dsp:nvSpPr>
      <dsp:spPr>
        <a:xfrm>
          <a:off x="0" y="1814412"/>
          <a:ext cx="3816424" cy="4123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Туристическая отрасль 76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04521" y="1814412"/>
        <a:ext cx="3011902" cy="412366"/>
      </dsp:txXfrm>
    </dsp:sp>
    <dsp:sp modelId="{DE8E24DE-2F78-4E11-8892-30A1CC6276C9}">
      <dsp:nvSpPr>
        <dsp:cNvPr id="0" name=""/>
        <dsp:cNvSpPr/>
      </dsp:nvSpPr>
      <dsp:spPr>
        <a:xfrm>
          <a:off x="132246" y="1855649"/>
          <a:ext cx="581264" cy="3298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EC4BA-51BB-447F-8D90-B7BB7A99F5D2}">
      <dsp:nvSpPr>
        <dsp:cNvPr id="0" name=""/>
        <dsp:cNvSpPr/>
      </dsp:nvSpPr>
      <dsp:spPr>
        <a:xfrm>
          <a:off x="0" y="2268015"/>
          <a:ext cx="3816424" cy="4123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Оказание услуг 80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04521" y="2268015"/>
        <a:ext cx="3011902" cy="412366"/>
      </dsp:txXfrm>
    </dsp:sp>
    <dsp:sp modelId="{4B74C0E1-3294-472B-9E8C-EAC6003B66EB}">
      <dsp:nvSpPr>
        <dsp:cNvPr id="0" name=""/>
        <dsp:cNvSpPr/>
      </dsp:nvSpPr>
      <dsp:spPr>
        <a:xfrm>
          <a:off x="132246" y="2309252"/>
          <a:ext cx="581264" cy="3298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3941A0-5D94-435D-91C4-7ED25D0C3B5D}">
      <dsp:nvSpPr>
        <dsp:cNvPr id="0" name=""/>
        <dsp:cNvSpPr/>
      </dsp:nvSpPr>
      <dsp:spPr>
        <a:xfrm>
          <a:off x="0" y="2721618"/>
          <a:ext cx="3816424" cy="4123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Торговля, общепит 102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04521" y="2721618"/>
        <a:ext cx="3011902" cy="412366"/>
      </dsp:txXfrm>
    </dsp:sp>
    <dsp:sp modelId="{EA080A6F-2EFE-4DB9-A514-AF8D55D54D6D}">
      <dsp:nvSpPr>
        <dsp:cNvPr id="0" name=""/>
        <dsp:cNvSpPr/>
      </dsp:nvSpPr>
      <dsp:spPr>
        <a:xfrm>
          <a:off x="132246" y="2762855"/>
          <a:ext cx="581264" cy="3298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791FF4-6E57-4FF3-9B7E-0845ADCD7625}">
      <dsp:nvSpPr>
        <dsp:cNvPr id="0" name=""/>
        <dsp:cNvSpPr/>
      </dsp:nvSpPr>
      <dsp:spPr>
        <a:xfrm>
          <a:off x="670210" y="0"/>
          <a:ext cx="7406022" cy="115212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670C38-6E95-451D-BC12-AB0C3247A867}">
      <dsp:nvSpPr>
        <dsp:cNvPr id="0" name=""/>
        <dsp:cNvSpPr/>
      </dsp:nvSpPr>
      <dsp:spPr>
        <a:xfrm>
          <a:off x="153552" y="144016"/>
          <a:ext cx="1697080" cy="8640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Содействие развитию СМСП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53552" y="144016"/>
        <a:ext cx="1697080" cy="864096"/>
      </dsp:txXfrm>
    </dsp:sp>
    <dsp:sp modelId="{157E7064-6758-46F3-AA1D-426CB734F2F6}">
      <dsp:nvSpPr>
        <dsp:cNvPr id="0" name=""/>
        <dsp:cNvSpPr/>
      </dsp:nvSpPr>
      <dsp:spPr>
        <a:xfrm>
          <a:off x="2198083" y="144016"/>
          <a:ext cx="3010200" cy="8640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Оказание всех видов поддержки со  стороны администрации Пряжинского района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98083" y="144016"/>
        <a:ext cx="3010200" cy="864096"/>
      </dsp:txXfrm>
    </dsp:sp>
    <dsp:sp modelId="{EB0FF723-B4BA-4136-9A12-AD0CC1531E59}">
      <dsp:nvSpPr>
        <dsp:cNvPr id="0" name=""/>
        <dsp:cNvSpPr/>
      </dsp:nvSpPr>
      <dsp:spPr>
        <a:xfrm>
          <a:off x="5555733" y="144016"/>
          <a:ext cx="3003682" cy="8640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Рост вклада МСП в экономику района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55733" y="144016"/>
        <a:ext cx="3003682" cy="864096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FEA93D-F354-45E1-AFAE-EEA730FDA22C}">
      <dsp:nvSpPr>
        <dsp:cNvPr id="0" name=""/>
        <dsp:cNvSpPr/>
      </dsp:nvSpPr>
      <dsp:spPr>
        <a:xfrm>
          <a:off x="596458" y="0"/>
          <a:ext cx="7232019" cy="108012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198B62-C662-4775-BDAC-9B24B9D06157}">
      <dsp:nvSpPr>
        <dsp:cNvPr id="0" name=""/>
        <dsp:cNvSpPr/>
      </dsp:nvSpPr>
      <dsp:spPr>
        <a:xfrm>
          <a:off x="72107" y="144016"/>
          <a:ext cx="1758606" cy="7920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Благоприятный инвестиционный климат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2107" y="144016"/>
        <a:ext cx="1758606" cy="792086"/>
      </dsp:txXfrm>
    </dsp:sp>
    <dsp:sp modelId="{43C169CA-487E-4320-A2B6-79B30D061150}">
      <dsp:nvSpPr>
        <dsp:cNvPr id="0" name=""/>
        <dsp:cNvSpPr/>
      </dsp:nvSpPr>
      <dsp:spPr>
        <a:xfrm>
          <a:off x="2019412" y="105242"/>
          <a:ext cx="3075374" cy="8308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Снижение административных барьеров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19412" y="105242"/>
        <a:ext cx="3075374" cy="830862"/>
      </dsp:txXfrm>
    </dsp:sp>
    <dsp:sp modelId="{3BDF98C9-1C56-485C-8578-81EE556652EA}">
      <dsp:nvSpPr>
        <dsp:cNvPr id="0" name=""/>
        <dsp:cNvSpPr/>
      </dsp:nvSpPr>
      <dsp:spPr>
        <a:xfrm>
          <a:off x="5198755" y="144014"/>
          <a:ext cx="3226180" cy="8086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Увеличение объемов выпускаемой продукции, работ, услуг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98755" y="144014"/>
        <a:ext cx="3226180" cy="808698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B31CA3-B145-42FF-9F6E-FE1F66FE68A0}">
      <dsp:nvSpPr>
        <dsp:cNvPr id="0" name=""/>
        <dsp:cNvSpPr/>
      </dsp:nvSpPr>
      <dsp:spPr>
        <a:xfrm>
          <a:off x="631870" y="0"/>
          <a:ext cx="7161195" cy="136815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99F4D2-55B7-474D-A331-46C00836B0C1}">
      <dsp:nvSpPr>
        <dsp:cNvPr id="0" name=""/>
        <dsp:cNvSpPr/>
      </dsp:nvSpPr>
      <dsp:spPr>
        <a:xfrm>
          <a:off x="320940" y="288034"/>
          <a:ext cx="1563040" cy="876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Развитие туристического комплекса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0940" y="288034"/>
        <a:ext cx="1563040" cy="876514"/>
      </dsp:txXfrm>
    </dsp:sp>
    <dsp:sp modelId="{F7967DCA-2F4E-477D-942F-3D23F4DD4718}">
      <dsp:nvSpPr>
        <dsp:cNvPr id="0" name=""/>
        <dsp:cNvSpPr/>
      </dsp:nvSpPr>
      <dsp:spPr>
        <a:xfrm>
          <a:off x="2150232" y="255773"/>
          <a:ext cx="2792147" cy="8566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Совершенствование  и расширение механизмов поддержки при реализации проектов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50232" y="255773"/>
        <a:ext cx="2792147" cy="856605"/>
      </dsp:txXfrm>
    </dsp:sp>
    <dsp:sp modelId="{71004282-A239-4D0E-BC6D-31F9E9CB43AC}">
      <dsp:nvSpPr>
        <dsp:cNvPr id="0" name=""/>
        <dsp:cNvSpPr/>
      </dsp:nvSpPr>
      <dsp:spPr>
        <a:xfrm>
          <a:off x="5348138" y="255773"/>
          <a:ext cx="2895364" cy="8566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Увеличение притока туристов, рост СМСП в отрасли туризма, привлечение инвестиций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348138" y="255773"/>
        <a:ext cx="2895364" cy="856605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FDBED3-B750-4F92-B2FC-8A111A1E1AE6}">
      <dsp:nvSpPr>
        <dsp:cNvPr id="0" name=""/>
        <dsp:cNvSpPr/>
      </dsp:nvSpPr>
      <dsp:spPr>
        <a:xfrm>
          <a:off x="8686" y="191194"/>
          <a:ext cx="2050823" cy="4829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Совершенствование бюджетного процесса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686" y="191194"/>
        <a:ext cx="2050823" cy="482966"/>
      </dsp:txXfrm>
    </dsp:sp>
    <dsp:sp modelId="{663126A8-5D88-4A74-BFD2-0A13C4083E2B}">
      <dsp:nvSpPr>
        <dsp:cNvPr id="0" name=""/>
        <dsp:cNvSpPr/>
      </dsp:nvSpPr>
      <dsp:spPr>
        <a:xfrm>
          <a:off x="8686" y="674161"/>
          <a:ext cx="2050823" cy="32390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привлечение средств вышестоящих бюджетов, оптимизация расходов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увеличение уровня обеспечения доходными источниками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300" kern="1200" dirty="0"/>
        </a:p>
      </dsp:txBody>
      <dsp:txXfrm>
        <a:off x="8686" y="674161"/>
        <a:ext cx="2050823" cy="3239099"/>
      </dsp:txXfrm>
    </dsp:sp>
    <dsp:sp modelId="{473C5FCD-BAD2-4E54-BF1D-2B7C9BF8A09C}">
      <dsp:nvSpPr>
        <dsp:cNvPr id="0" name=""/>
        <dsp:cNvSpPr/>
      </dsp:nvSpPr>
      <dsp:spPr>
        <a:xfrm>
          <a:off x="2346624" y="191194"/>
          <a:ext cx="2050823" cy="4829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Имущественный комплекс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46624" y="191194"/>
        <a:ext cx="2050823" cy="482966"/>
      </dsp:txXfrm>
    </dsp:sp>
    <dsp:sp modelId="{6BC633C6-F01D-4D75-97DE-D73165193499}">
      <dsp:nvSpPr>
        <dsp:cNvPr id="0" name=""/>
        <dsp:cNvSpPr/>
      </dsp:nvSpPr>
      <dsp:spPr>
        <a:xfrm>
          <a:off x="2346624" y="674161"/>
          <a:ext cx="2050823" cy="32390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вовлечение в налогооблагаемый оборот объекты муниципальной собственности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улучшение администрирования неналоговых доходов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46624" y="674161"/>
        <a:ext cx="2050823" cy="3239099"/>
      </dsp:txXfrm>
    </dsp:sp>
    <dsp:sp modelId="{C0D9480D-FE75-47EE-8CAC-903646DA63EA}">
      <dsp:nvSpPr>
        <dsp:cNvPr id="0" name=""/>
        <dsp:cNvSpPr/>
      </dsp:nvSpPr>
      <dsp:spPr>
        <a:xfrm>
          <a:off x="4684562" y="191194"/>
          <a:ext cx="2050823" cy="4829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Открытость и эффективность власти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84562" y="191194"/>
        <a:ext cx="2050823" cy="482966"/>
      </dsp:txXfrm>
    </dsp:sp>
    <dsp:sp modelId="{E8000F99-7A7F-4365-A119-BF04F0186846}">
      <dsp:nvSpPr>
        <dsp:cNvPr id="0" name=""/>
        <dsp:cNvSpPr/>
      </dsp:nvSpPr>
      <dsp:spPr>
        <a:xfrm>
          <a:off x="4684562" y="674161"/>
          <a:ext cx="2050823" cy="32390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повышение качества муниципальных услуг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kern="1200" dirty="0" smtClean="0">
              <a:latin typeface="Times New Roman" pitchFamily="18" charset="0"/>
              <a:cs typeface="Times New Roman" pitchFamily="18" charset="0"/>
            </a:rPr>
            <a:t>обеспечение транспарентности муниципального управления</a:t>
          </a:r>
          <a:endParaRPr lang="ru-RU" sz="16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684562" y="674161"/>
        <a:ext cx="2050823" cy="3239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C8AEE-52A0-4653-B6FB-FDCA28F09901}" type="datetimeFigureOut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81641-4DDF-41C1-8AFE-4F2C0EE1A09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1641-4DDF-41C1-8AFE-4F2C0EE1A090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1641-4DDF-41C1-8AFE-4F2C0EE1A090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940B5B93-7A92-4BB2-9A26-385AA130FF62}" type="datetimeFigureOut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93A3ED81-0B2C-49A3-A602-06F8C89CCC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B5B93-7A92-4BB2-9A26-385AA130FF62}" type="datetimeFigureOut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3ED81-0B2C-49A3-A602-06F8C89CCC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B5B93-7A92-4BB2-9A26-385AA130FF62}" type="datetimeFigureOut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3ED81-0B2C-49A3-A602-06F8C89CCC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940B5B93-7A92-4BB2-9A26-385AA130FF62}" type="datetimeFigureOut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3ED81-0B2C-49A3-A602-06F8C89CCC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940B5B93-7A92-4BB2-9A26-385AA130FF62}" type="datetimeFigureOut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93A3ED81-0B2C-49A3-A602-06F8C89CCC44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40B5B93-7A92-4BB2-9A26-385AA130FF62}" type="datetimeFigureOut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3A3ED81-0B2C-49A3-A602-06F8C89CCC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940B5B93-7A92-4BB2-9A26-385AA130FF62}" type="datetimeFigureOut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93A3ED81-0B2C-49A3-A602-06F8C89CCC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B5B93-7A92-4BB2-9A26-385AA130FF62}" type="datetimeFigureOut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3ED81-0B2C-49A3-A602-06F8C89CCC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40B5B93-7A92-4BB2-9A26-385AA130FF62}" type="datetimeFigureOut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93A3ED81-0B2C-49A3-A602-06F8C89CCC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940B5B93-7A92-4BB2-9A26-385AA130FF62}" type="datetimeFigureOut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93A3ED81-0B2C-49A3-A602-06F8C89CCC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940B5B93-7A92-4BB2-9A26-385AA130FF62}" type="datetimeFigureOut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93A3ED81-0B2C-49A3-A602-06F8C89CCC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940B5B93-7A92-4BB2-9A26-385AA130FF62}" type="datetimeFigureOut">
              <a:rPr lang="ru-RU" smtClean="0"/>
              <a:pPr/>
              <a:t>09.02.2021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93A3ED81-0B2C-49A3-A602-06F8C89CCC4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wheel spokes="8"/>
  </p:transition>
  <p:timing>
    <p:tnLst>
      <p:par>
        <p:cTn id="1" dur="indefinite" restart="never" nodeType="tmRoot"/>
      </p:par>
    </p:tnLst>
  </p:timing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0.png"/><Relationship Id="rId7" Type="http://schemas.openxmlformats.org/officeDocument/2006/relationships/image" Target="../media/image3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46.jpeg"/><Relationship Id="rId4" Type="http://schemas.openxmlformats.org/officeDocument/2006/relationships/diagramLayout" Target="../diagrams/layout5.xml"/><Relationship Id="rId9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chart" Target="../charts/chart10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18" Type="http://schemas.microsoft.com/office/2007/relationships/diagramDrawing" Target="../diagrams/drawing8.xml"/><Relationship Id="rId3" Type="http://schemas.openxmlformats.org/officeDocument/2006/relationships/image" Target="../media/image50.pn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17" Type="http://schemas.openxmlformats.org/officeDocument/2006/relationships/diagramColors" Target="../diagrams/colors8.xml"/><Relationship Id="rId2" Type="http://schemas.openxmlformats.org/officeDocument/2006/relationships/image" Target="../media/image10.png"/><Relationship Id="rId16" Type="http://schemas.openxmlformats.org/officeDocument/2006/relationships/diagramQuickStyle" Target="../diagrams/quickStyl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5" Type="http://schemas.openxmlformats.org/officeDocument/2006/relationships/diagramLayout" Target="../diagrams/layout8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Relationship Id="rId14" Type="http://schemas.openxmlformats.org/officeDocument/2006/relationships/diagramData" Target="../diagrams/data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10.pn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8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openxmlformats.org/officeDocument/2006/relationships/image" Target="../media/image6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66.jpeg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65.jpeg"/><Relationship Id="rId4" Type="http://schemas.openxmlformats.org/officeDocument/2006/relationships/diagramLayout" Target="../diagrams/layout9.xml"/><Relationship Id="rId9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jpeg"/><Relationship Id="rId3" Type="http://schemas.openxmlformats.org/officeDocument/2006/relationships/image" Target="../media/image10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6.png"/><Relationship Id="rId5" Type="http://schemas.openxmlformats.org/officeDocument/2006/relationships/image" Target="../media/image70.jpeg"/><Relationship Id="rId15" Type="http://schemas.openxmlformats.org/officeDocument/2006/relationships/image" Target="../media/image8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10.png"/><Relationship Id="rId7" Type="http://schemas.openxmlformats.org/officeDocument/2006/relationships/image" Target="../media/image88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10.png"/><Relationship Id="rId7" Type="http://schemas.openxmlformats.org/officeDocument/2006/relationships/image" Target="../media/image94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1.xm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0.png"/><Relationship Id="rId7" Type="http://schemas.openxmlformats.org/officeDocument/2006/relationships/chart" Target="../charts/chart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11" Type="http://schemas.openxmlformats.org/officeDocument/2006/relationships/image" Target="../media/image31.jpeg"/><Relationship Id="rId5" Type="http://schemas.openxmlformats.org/officeDocument/2006/relationships/image" Target="../media/image27.png"/><Relationship Id="rId10" Type="http://schemas.openxmlformats.org/officeDocument/2006/relationships/image" Target="../media/image30.jpeg"/><Relationship Id="rId4" Type="http://schemas.openxmlformats.org/officeDocument/2006/relationships/image" Target="../media/image26.pn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15000" contrast="29000"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новый дом пряжа.jpg"/>
          <p:cNvPicPr>
            <a:picLocks noChangeAspect="1"/>
          </p:cNvPicPr>
          <p:nvPr/>
        </p:nvPicPr>
        <p:blipFill>
          <a:blip r:embed="rId3" cstate="print">
            <a:lum bright="14000" contrast="23000"/>
          </a:blip>
          <a:stretch>
            <a:fillRect/>
          </a:stretch>
        </p:blipFill>
        <p:spPr>
          <a:xfrm>
            <a:off x="2339752" y="5301208"/>
            <a:ext cx="2627784" cy="1556792"/>
          </a:xfrm>
          <a:prstGeom prst="rect">
            <a:avLst/>
          </a:prstGeom>
        </p:spPr>
      </p:pic>
      <p:pic>
        <p:nvPicPr>
          <p:cNvPr id="4" name="Рисунок 3" descr="кинерма.jpg"/>
          <p:cNvPicPr>
            <a:picLocks noChangeAspect="1"/>
          </p:cNvPicPr>
          <p:nvPr/>
        </p:nvPicPr>
        <p:blipFill>
          <a:blip r:embed="rId4" cstate="print">
            <a:lum bright="18000" contrast="28000"/>
          </a:blip>
          <a:stretch>
            <a:fillRect/>
          </a:stretch>
        </p:blipFill>
        <p:spPr>
          <a:xfrm>
            <a:off x="0" y="5301208"/>
            <a:ext cx="2483768" cy="1556792"/>
          </a:xfrm>
          <a:prstGeom prst="rect">
            <a:avLst/>
          </a:prstGeom>
        </p:spPr>
      </p:pic>
      <p:pic>
        <p:nvPicPr>
          <p:cNvPr id="5" name="Рисунок 4" descr="дорога.jpeg"/>
          <p:cNvPicPr>
            <a:picLocks noChangeAspect="1"/>
          </p:cNvPicPr>
          <p:nvPr/>
        </p:nvPicPr>
        <p:blipFill>
          <a:blip r:embed="rId5" cstate="print">
            <a:lum bright="25000" contrast="28000"/>
          </a:blip>
          <a:stretch>
            <a:fillRect/>
          </a:stretch>
        </p:blipFill>
        <p:spPr>
          <a:xfrm>
            <a:off x="4716016" y="5301208"/>
            <a:ext cx="2088232" cy="1556792"/>
          </a:xfrm>
          <a:prstGeom prst="rect">
            <a:avLst/>
          </a:prstGeom>
        </p:spPr>
      </p:pic>
      <p:pic>
        <p:nvPicPr>
          <p:cNvPr id="7" name="Рисунок 6" descr="озеро ведлозеро2.jpg"/>
          <p:cNvPicPr>
            <a:picLocks noChangeAspect="1"/>
          </p:cNvPicPr>
          <p:nvPr/>
        </p:nvPicPr>
        <p:blipFill>
          <a:blip r:embed="rId6" cstate="print">
            <a:lum bright="21000" contrast="21000"/>
          </a:blip>
          <a:stretch>
            <a:fillRect/>
          </a:stretch>
        </p:blipFill>
        <p:spPr>
          <a:xfrm>
            <a:off x="4427984" y="3717032"/>
            <a:ext cx="2304256" cy="15841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5616" y="188640"/>
            <a:ext cx="74888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Стратегия социально-экономического развития Пряжинского национального муниципального района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2030 года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храм пряжа.jpg"/>
          <p:cNvPicPr>
            <a:picLocks noChangeAspect="1"/>
          </p:cNvPicPr>
          <p:nvPr/>
        </p:nvPicPr>
        <p:blipFill>
          <a:blip r:embed="rId7" cstate="print">
            <a:lum bright="28000" contrast="28000"/>
          </a:blip>
          <a:stretch>
            <a:fillRect/>
          </a:stretch>
        </p:blipFill>
        <p:spPr>
          <a:xfrm>
            <a:off x="6876256" y="5301208"/>
            <a:ext cx="2267744" cy="1556792"/>
          </a:xfrm>
          <a:prstGeom prst="rect">
            <a:avLst/>
          </a:prstGeom>
        </p:spPr>
      </p:pic>
      <p:pic>
        <p:nvPicPr>
          <p:cNvPr id="13" name="Рисунок 12" descr="население2.jpg"/>
          <p:cNvPicPr>
            <a:picLocks noChangeAspect="1"/>
          </p:cNvPicPr>
          <p:nvPr/>
        </p:nvPicPr>
        <p:blipFill>
          <a:blip r:embed="rId8" cstate="print">
            <a:lum bright="21000" contrast="40000"/>
          </a:blip>
          <a:stretch>
            <a:fillRect/>
          </a:stretch>
        </p:blipFill>
        <p:spPr>
          <a:xfrm>
            <a:off x="6732240" y="3717032"/>
            <a:ext cx="2411760" cy="1584176"/>
          </a:xfrm>
          <a:prstGeom prst="rect">
            <a:avLst/>
          </a:prstGeom>
        </p:spPr>
      </p:pic>
      <p:pic>
        <p:nvPicPr>
          <p:cNvPr id="14" name="Рисунок 13" descr="герб_Пряж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1187624" cy="1525792"/>
          </a:xfrm>
          <a:prstGeom prst="rect">
            <a:avLst/>
          </a:prstGeom>
        </p:spPr>
      </p:pic>
      <p:pic>
        <p:nvPicPr>
          <p:cNvPr id="11" name="Рисунок 10" descr="IMG_9451.JPG"/>
          <p:cNvPicPr>
            <a:picLocks noChangeAspect="1"/>
          </p:cNvPicPr>
          <p:nvPr/>
        </p:nvPicPr>
        <p:blipFill>
          <a:blip r:embed="rId10" cstate="print">
            <a:lum bright="16000" contrast="28000"/>
          </a:blip>
          <a:stretch>
            <a:fillRect/>
          </a:stretch>
        </p:blipFill>
        <p:spPr>
          <a:xfrm>
            <a:off x="0" y="3717032"/>
            <a:ext cx="2339752" cy="1588790"/>
          </a:xfrm>
          <a:prstGeom prst="rect">
            <a:avLst/>
          </a:prstGeom>
        </p:spPr>
      </p:pic>
      <p:pic>
        <p:nvPicPr>
          <p:cNvPr id="12" name="Рисунок 11" descr="image.png"/>
          <p:cNvPicPr>
            <a:picLocks noChangeAspect="1"/>
          </p:cNvPicPr>
          <p:nvPr/>
        </p:nvPicPr>
        <p:blipFill>
          <a:blip r:embed="rId11" cstate="print">
            <a:lum bright="13000" contrast="14000"/>
          </a:blip>
          <a:stretch>
            <a:fillRect/>
          </a:stretch>
        </p:blipFill>
        <p:spPr>
          <a:xfrm>
            <a:off x="2339752" y="3717032"/>
            <a:ext cx="2325928" cy="1584176"/>
          </a:xfrm>
          <a:prstGeom prst="rect">
            <a:avLst/>
          </a:prstGeom>
        </p:spPr>
      </p:pic>
    </p:spTree>
  </p:cSld>
  <p:clrMapOvr>
    <a:masterClrMapping/>
  </p:clrMapOvr>
  <p:transition spd="slow" advTm="40233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827584" cy="980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0"/>
            <a:ext cx="770485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Достигнутые результаты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социально-экономического развития Пряжинского района.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Трудовые ресурсы, рынок труда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124744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Структура постоянно проживающего населения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23528" y="1628800"/>
          <a:ext cx="3240360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60032" y="1052736"/>
            <a:ext cx="3862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Структура зарегистрированной безработицы, человек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148063" y="1700807"/>
          <a:ext cx="3816425" cy="3265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7"/>
                <a:gridCol w="576064"/>
                <a:gridCol w="576064"/>
              </a:tblGrid>
              <a:tr h="50537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537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Ищущих работу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684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5377"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Женщин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375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241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537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-молодых людей в возрасте до 30 лет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1347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-в связи с реорганизационными мероприятиями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537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Официально признаны безработными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558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324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79512" y="5661248"/>
            <a:ext cx="720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Доля с высшим образованием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трелка вверх 15"/>
          <p:cNvSpPr/>
          <p:nvPr/>
        </p:nvSpPr>
        <p:spPr>
          <a:xfrm>
            <a:off x="467544" y="4149080"/>
            <a:ext cx="216024" cy="12961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07504" y="5085184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16 %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4221088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18 %</a:t>
            </a:r>
            <a:endPara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87624" y="5661248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Среднее и общее образование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1403648" y="4221088"/>
            <a:ext cx="216024" cy="1224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971600" y="4221088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36 %</a:t>
            </a:r>
            <a:endPara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1600" y="5085184"/>
            <a:ext cx="36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32 %</a:t>
            </a:r>
            <a:endPara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95736" y="5733256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Уровень регистрируемой безработицы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трелка вверх 24"/>
          <p:cNvSpPr/>
          <p:nvPr/>
        </p:nvSpPr>
        <p:spPr>
          <a:xfrm>
            <a:off x="2483768" y="4221088"/>
            <a:ext cx="216024" cy="12241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1979712" y="5085184"/>
            <a:ext cx="432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1,86%</a:t>
            </a:r>
            <a:endPara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79712" y="4221088"/>
            <a:ext cx="4320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2,94%</a:t>
            </a:r>
            <a:endPara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Рисунок 27" descr="занятость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5085184"/>
            <a:ext cx="6012160" cy="177281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1484784"/>
            <a:ext cx="72008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3419872" y="2204864"/>
            <a:ext cx="1800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27 % трудится  в секторе МСП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% органы государственной власти</a:t>
            </a:r>
          </a:p>
          <a:p>
            <a:endParaRPr lang="ru-RU" sz="11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41824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56000"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827584" cy="980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188640"/>
            <a:ext cx="74168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Достигнутые результаты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социально-экономического развития Пряжинского района. Социальная сфера.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школа.jpg"/>
          <p:cNvPicPr>
            <a:picLocks noChangeAspect="1"/>
          </p:cNvPicPr>
          <p:nvPr/>
        </p:nvPicPr>
        <p:blipFill>
          <a:blip r:embed="rId4" cstate="print">
            <a:lum bright="23000" contrast="33000"/>
          </a:blip>
          <a:stretch>
            <a:fillRect/>
          </a:stretch>
        </p:blipFill>
        <p:spPr>
          <a:xfrm>
            <a:off x="141613" y="1556792"/>
            <a:ext cx="1910107" cy="17281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культура.jpg"/>
          <p:cNvPicPr>
            <a:picLocks noChangeAspect="1"/>
          </p:cNvPicPr>
          <p:nvPr/>
        </p:nvPicPr>
        <p:blipFill>
          <a:blip r:embed="rId5" cstate="print">
            <a:lum bright="14000" contrast="33000"/>
          </a:blip>
          <a:stretch>
            <a:fillRect/>
          </a:stretch>
        </p:blipFill>
        <p:spPr>
          <a:xfrm>
            <a:off x="4499992" y="1628799"/>
            <a:ext cx="1872208" cy="205942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6" name="Рисунок 5" descr="молодежка.jpg"/>
          <p:cNvPicPr>
            <a:picLocks noChangeAspect="1"/>
          </p:cNvPicPr>
          <p:nvPr/>
        </p:nvPicPr>
        <p:blipFill>
          <a:blip r:embed="rId6" cstate="print">
            <a:lum bright="16000" contrast="37000"/>
          </a:blip>
          <a:stretch>
            <a:fillRect/>
          </a:stretch>
        </p:blipFill>
        <p:spPr>
          <a:xfrm>
            <a:off x="251520" y="4365104"/>
            <a:ext cx="2166594" cy="1689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 descr="спорт1.jpg"/>
          <p:cNvPicPr>
            <a:picLocks noChangeAspect="1"/>
          </p:cNvPicPr>
          <p:nvPr/>
        </p:nvPicPr>
        <p:blipFill>
          <a:blip r:embed="rId7" cstate="print">
            <a:lum bright="9000" contrast="21000"/>
          </a:blip>
          <a:stretch>
            <a:fillRect/>
          </a:stretch>
        </p:blipFill>
        <p:spPr>
          <a:xfrm>
            <a:off x="4716016" y="4149080"/>
            <a:ext cx="2232248" cy="17258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Овал 10"/>
          <p:cNvSpPr/>
          <p:nvPr/>
        </p:nvSpPr>
        <p:spPr>
          <a:xfrm>
            <a:off x="1331640" y="1700808"/>
            <a:ext cx="2808312" cy="237626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Муниципальная образовательная сеть включает: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3 учреждения дошкольного образования;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6 общеобразовательных учреждений;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3 учреждения дополнительного образования</a:t>
            </a:r>
          </a:p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084168" y="1916832"/>
            <a:ext cx="2376264" cy="187220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Сеть учреждений культуры включает: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10 муниципальных учреждений культуры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547664" y="4293096"/>
            <a:ext cx="3024336" cy="230425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Учреждения в сфере реализации молодежной политики: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МБУ ДО «Центр творчества и психолого-социального сопровождения детей и молодёжи Пряжинского национального муниципального района»</a:t>
            </a:r>
          </a:p>
          <a:p>
            <a:pPr algn="ctr"/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6444208" y="4797152"/>
            <a:ext cx="2376264" cy="172819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Учреждения в сфере физической культуры: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Детская юношеская спортивная школа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P1060166.JPG"/>
          <p:cNvPicPr>
            <a:picLocks noChangeAspect="1"/>
          </p:cNvPicPr>
          <p:nvPr/>
        </p:nvPicPr>
        <p:blipFill>
          <a:blip r:embed="rId8" cstate="print">
            <a:lum bright="29000" contrast="35000"/>
          </a:blip>
          <a:stretch>
            <a:fillRect/>
          </a:stretch>
        </p:blipFill>
        <p:spPr>
          <a:xfrm>
            <a:off x="107504" y="1124744"/>
            <a:ext cx="1212012" cy="8640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 spd="slow" advTm="31917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lumMod val="50000"/>
                <a:lumOff val="50000"/>
              </a:schemeClr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827584" cy="98072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43608" y="332656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Достигнутые результаты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социально-экономического развития Пряжинского района.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Экономическое положение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340768"/>
            <a:ext cx="194886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Зарегистрировано</a:t>
            </a:r>
          </a:p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хозяйствующих субъектов,</a:t>
            </a:r>
          </a:p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субъектов МСП</a:t>
            </a:r>
          </a:p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420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1600" y="2636912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150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ЮЛ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9712" y="2636912"/>
            <a:ext cx="453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270 </a:t>
            </a:r>
          </a:p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ИП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1187624" y="2420888"/>
            <a:ext cx="21602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1907704" y="2420888"/>
            <a:ext cx="21602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9552" y="3140968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Распределение по видам деятельности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" name="Схема 21"/>
          <p:cNvGraphicFramePr/>
          <p:nvPr/>
        </p:nvGraphicFramePr>
        <p:xfrm>
          <a:off x="179512" y="3573016"/>
          <a:ext cx="3816424" cy="3139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644008" y="1772816"/>
            <a:ext cx="3109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Доля среднесписочной численности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работников МСП в общем числе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занятого населения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3968" y="4293096"/>
            <a:ext cx="2558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Количество вновь созданных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субъектов МСП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3995936" y="2780928"/>
          <a:ext cx="5040560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211960" y="4869160"/>
          <a:ext cx="3463280" cy="1844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7596336" y="4509120"/>
          <a:ext cx="1547664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2"/>
                <a:gridCol w="77383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Период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" name="Рисунок 16" descr="мсп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96336" y="1052736"/>
            <a:ext cx="1368152" cy="864096"/>
          </a:xfrm>
          <a:prstGeom prst="rect">
            <a:avLst/>
          </a:prstGeom>
        </p:spPr>
      </p:pic>
    </p:spTree>
  </p:cSld>
  <p:clrMapOvr>
    <a:masterClrMapping/>
  </p:clrMapOvr>
  <p:transition spd="slow" advTm="40311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827584" cy="98072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15616" y="188640"/>
            <a:ext cx="68448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Достигнутые результаты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социально-экономического развития Пряжинского района.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Экономическое положение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75656" y="119675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показатели инвестиционной деятельности. Инвестиции в основной	 капитал по видам экономической деятельности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1268760"/>
            <a:ext cx="2915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4293096"/>
            <a:ext cx="3807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Среднемесячная заработная зарплата,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79512" y="4581128"/>
          <a:ext cx="4464496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436096" y="422108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Среднесписочная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численность</a:t>
            </a:r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работников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4860032" y="4653136"/>
          <a:ext cx="3967336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179512" y="1700808"/>
          <a:ext cx="8280920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 advTm="37721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6000" r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27584" cy="98072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316123" y="116633"/>
            <a:ext cx="7216317" cy="1015663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Достигнутые результаты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социально-экономического развития Пряжинского района.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484784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Динамика доходов и расходов бюджета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2017-2020 годы, тыс. рублей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888" y="4077072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Структура доходной части бюджета  за 2020 год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6444208" y="1268760"/>
            <a:ext cx="2699792" cy="36004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Бюджетная политика Пряжинского района в области расходов направлена в первую очередь на безусловное исполнение социальных обязательств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732240" y="5118115"/>
            <a:ext cx="2411760" cy="17398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graphicFrame>
        <p:nvGraphicFramePr>
          <p:cNvPr id="11" name="Диаграмма 10"/>
          <p:cNvGraphicFramePr/>
          <p:nvPr/>
        </p:nvGraphicFramePr>
        <p:xfrm>
          <a:off x="395536" y="2204864"/>
          <a:ext cx="4536504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427984" y="1916832"/>
          <a:ext cx="2160240" cy="952500"/>
        </p:xfrm>
        <a:graphic>
          <a:graphicData uri="http://schemas.openxmlformats.org/drawingml/2006/table">
            <a:tbl>
              <a:tblPr/>
              <a:tblGrid>
                <a:gridCol w="568484"/>
                <a:gridCol w="727660"/>
                <a:gridCol w="864096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Период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год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469999,4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477897,6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476289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483673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494090,3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524796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758278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760031,4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179512" y="4293096"/>
          <a:ext cx="3888432" cy="256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3275856" y="4725144"/>
          <a:ext cx="3456384" cy="1969871"/>
        </p:xfrm>
        <a:graphic>
          <a:graphicData uri="http://schemas.openxmlformats.org/drawingml/2006/table">
            <a:tbl>
              <a:tblPr/>
              <a:tblGrid>
                <a:gridCol w="2259546"/>
                <a:gridCol w="1196838"/>
              </a:tblGrid>
              <a:tr h="1537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371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налоговые поступления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99662142,54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821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13159318,41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348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4812892,79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821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земельных участков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3372276,21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1348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поступления от других бюджетов бюджетной системы Российской Федерации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572486999,1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31762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827584" cy="98072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43608" y="260648"/>
            <a:ext cx="7976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Создание и улучшение комфортной окружающей среды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ustomShape 40"/>
          <p:cNvSpPr/>
          <p:nvPr/>
        </p:nvSpPr>
        <p:spPr>
          <a:xfrm>
            <a:off x="755576" y="1124744"/>
            <a:ext cx="1623960" cy="30708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-9000" rIns="90000" bIns="45000"/>
          <a:lstStyle/>
          <a:p>
            <a:pPr algn="ctr">
              <a:lnSpc>
                <a:spcPct val="100000"/>
              </a:lnSpc>
            </a:pPr>
            <a:r>
              <a:rPr lang="ru-RU" b="1" strike="noStrike" spc="-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</a:t>
            </a:r>
            <a:endParaRPr lang="ru-RU" b="1" strike="noStrike" spc="-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784" y="105273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мероприятия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2160" y="1052736"/>
            <a:ext cx="26642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Ожидаемые</a:t>
            </a: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результаты</a:t>
            </a:r>
            <a:endParaRPr lang="ru-RU" sz="1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2564904"/>
            <a:ext cx="1800200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Улучшение состояния окружающей среды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581128"/>
            <a:ext cx="180020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Повышение качества окружающей среды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5816" y="1988840"/>
            <a:ext cx="223224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Благоустройство общественных и придомовых территорий  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15816" y="3068960"/>
            <a:ext cx="223224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Переселение из ветхого и жилого фонда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15816" y="4005064"/>
            <a:ext cx="223224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Реконструкция сетей водоснабжения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15816" y="5157192"/>
            <a:ext cx="2232248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Капитальный и текущий ремонт автомобильных дорог</a:t>
            </a:r>
          </a:p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156176" y="1988840"/>
            <a:ext cx="252028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Рост доли благоустроенных территорий</a:t>
            </a:r>
          </a:p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156176" y="3068960"/>
            <a:ext cx="252028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Снижение степени износа жилого фонда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56176" y="4005064"/>
            <a:ext cx="252028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Повышение надежности сетей водоснабжения</a:t>
            </a:r>
          </a:p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156176" y="5157192"/>
            <a:ext cx="252028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Удовлетворенность населения состоянием автомобильных дорог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2339752" y="4797152"/>
            <a:ext cx="43204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трелка вправо 20"/>
          <p:cNvSpPr/>
          <p:nvPr/>
        </p:nvSpPr>
        <p:spPr>
          <a:xfrm>
            <a:off x="2339752" y="2924944"/>
            <a:ext cx="43204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Стрелка вправо 21"/>
          <p:cNvSpPr/>
          <p:nvPr/>
        </p:nvSpPr>
        <p:spPr>
          <a:xfrm>
            <a:off x="5292080" y="2276872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Стрелка вправо 22"/>
          <p:cNvSpPr/>
          <p:nvPr/>
        </p:nvSpPr>
        <p:spPr>
          <a:xfrm>
            <a:off x="5292080" y="3212976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трелка вправо 23"/>
          <p:cNvSpPr/>
          <p:nvPr/>
        </p:nvSpPr>
        <p:spPr>
          <a:xfrm>
            <a:off x="5292080" y="4221088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Стрелка вправо 24"/>
          <p:cNvSpPr/>
          <p:nvPr/>
        </p:nvSpPr>
        <p:spPr>
          <a:xfrm>
            <a:off x="5292080" y="5301208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spd="slow" advTm="40233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4"/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827584" cy="98072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67744" y="62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67744" y="188640"/>
            <a:ext cx="5333384" cy="1107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 smtClean="0">
                <a:latin typeface="Times New Roman" pitchFamily="18" charset="0"/>
                <a:cs typeface="Times New Roman" pitchFamily="18" charset="0"/>
              </a:rPr>
              <a:t>Обеспечение благоприятной </a:t>
            </a:r>
          </a:p>
          <a:p>
            <a:pPr algn="ctr">
              <a:lnSpc>
                <a:spcPct val="100000"/>
              </a:lnSpc>
            </a:pPr>
            <a:r>
              <a:rPr lang="ru-RU" sz="2400" b="1" spc="-1" dirty="0" smtClean="0">
                <a:latin typeface="Times New Roman" pitchFamily="18" charset="0"/>
                <a:cs typeface="Times New Roman" pitchFamily="18" charset="0"/>
              </a:rPr>
              <a:t>социально-инфраструктурной среды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2708920"/>
            <a:ext cx="223224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ru-RU" sz="1400" spc="-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повышение доступности и качества образования</a:t>
            </a:r>
            <a:endParaRPr lang="ru-RU" sz="1400" spc="-1" dirty="0">
              <a:latin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3645024"/>
            <a:ext cx="223224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ru-RU" sz="1400" spc="-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обеспечение услугами организаций культуры</a:t>
            </a:r>
            <a:endParaRPr lang="ru-RU" sz="1400" spc="-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4725144"/>
            <a:ext cx="223224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spc="-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развитие физкультуры и массового спорта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5589240"/>
            <a:ext cx="223224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ru-RU" sz="1400" spc="-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молодежная </a:t>
            </a:r>
            <a:endParaRPr lang="ru-RU" sz="1400" spc="-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1400" spc="-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политика</a:t>
            </a:r>
            <a:endParaRPr lang="ru-RU" sz="1400" spc="-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75856" y="2708920"/>
            <a:ext cx="25202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Охват детей программами дополнительного образования,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совершенствование и применение эффективных технологий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75856" y="3645024"/>
            <a:ext cx="252028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развитие спектра оказываемых услуг в сфере услуг, событийность мероприятий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5856" y="4725144"/>
            <a:ext cx="25202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улучшение материальной базы учреждений спорта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75856" y="5589240"/>
            <a:ext cx="252028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проведение общерайонных мероприятий для молодежи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72200" y="5589240"/>
            <a:ext cx="237626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повышение уровня активности молодежи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72200" y="4725144"/>
            <a:ext cx="237626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увеличение доли населения, занимающегося спортом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372200" y="3645024"/>
            <a:ext cx="237626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увеличение доли населения, вовлеченного в культурную жизнь района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72200" y="2708920"/>
            <a:ext cx="237626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повышение</a:t>
            </a:r>
            <a:r>
              <a:rPr lang="ru-RU" dirty="0" smtClean="0"/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степени удовлетворенности качеством образования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5576" y="1772816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5856" y="1772816"/>
            <a:ext cx="2423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мероприятия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8184" y="1844824"/>
            <a:ext cx="241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>
            <a:off x="2771800" y="2852936"/>
            <a:ext cx="484632" cy="36004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Нашивка 24"/>
          <p:cNvSpPr/>
          <p:nvPr/>
        </p:nvSpPr>
        <p:spPr>
          <a:xfrm>
            <a:off x="2771800" y="3861048"/>
            <a:ext cx="484632" cy="36004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6" name="Нашивка 25"/>
          <p:cNvSpPr/>
          <p:nvPr/>
        </p:nvSpPr>
        <p:spPr>
          <a:xfrm>
            <a:off x="2771800" y="4869160"/>
            <a:ext cx="484632" cy="36004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ашивка 26"/>
          <p:cNvSpPr/>
          <p:nvPr/>
        </p:nvSpPr>
        <p:spPr>
          <a:xfrm>
            <a:off x="2771800" y="5805264"/>
            <a:ext cx="484632" cy="36004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Нашивка 28"/>
          <p:cNvSpPr/>
          <p:nvPr/>
        </p:nvSpPr>
        <p:spPr>
          <a:xfrm>
            <a:off x="5868144" y="2852936"/>
            <a:ext cx="484632" cy="36004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ашивка 29"/>
          <p:cNvSpPr/>
          <p:nvPr/>
        </p:nvSpPr>
        <p:spPr>
          <a:xfrm>
            <a:off x="5868144" y="3861048"/>
            <a:ext cx="484632" cy="36004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1" name="Нашивка 30"/>
          <p:cNvSpPr/>
          <p:nvPr/>
        </p:nvSpPr>
        <p:spPr>
          <a:xfrm>
            <a:off x="5868144" y="4869160"/>
            <a:ext cx="484632" cy="36004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2" name="Нашивка 31"/>
          <p:cNvSpPr/>
          <p:nvPr/>
        </p:nvSpPr>
        <p:spPr>
          <a:xfrm>
            <a:off x="5868144" y="5805264"/>
            <a:ext cx="484632" cy="36004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" name="Рисунок 32" descr="герб_Пряж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27584" cy="980729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  <p:transition spd="slow" advTm="45194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260648"/>
            <a:ext cx="5760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 descr="герб_Пряж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827584" cy="98072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691680" y="188640"/>
            <a:ext cx="655339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устойчивого экономического развития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Пряжинского национального муниципального района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9823" y="5877272"/>
            <a:ext cx="1584177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5576" y="1412776"/>
            <a:ext cx="165618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Направление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3808" y="1268760"/>
            <a:ext cx="244827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Основные мероприятия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4128" y="1412776"/>
            <a:ext cx="295232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179512" y="1916832"/>
          <a:ext cx="8712968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Схема 12"/>
          <p:cNvGraphicFramePr/>
          <p:nvPr/>
        </p:nvGraphicFramePr>
        <p:xfrm>
          <a:off x="323528" y="3212976"/>
          <a:ext cx="8424936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4" name="Схема 13"/>
          <p:cNvGraphicFramePr/>
          <p:nvPr/>
        </p:nvGraphicFramePr>
        <p:xfrm>
          <a:off x="323528" y="4365104"/>
          <a:ext cx="8424936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</p:cSld>
  <p:clrMapOvr>
    <a:masterClrMapping/>
  </p:clrMapOvr>
  <p:transition spd="slow" advTm="38111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827584" cy="98072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619672" y="0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Этнокультурный туризм, как одно из направлений развития туризма на территории Пряжинского национального муниципального района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этно1.jpg"/>
          <p:cNvPicPr>
            <a:picLocks noChangeAspect="1"/>
          </p:cNvPicPr>
          <p:nvPr/>
        </p:nvPicPr>
        <p:blipFill>
          <a:blip r:embed="rId4" cstate="print">
            <a:lum bright="23000" contrast="23000"/>
          </a:blip>
          <a:stretch>
            <a:fillRect/>
          </a:stretch>
        </p:blipFill>
        <p:spPr>
          <a:xfrm>
            <a:off x="0" y="5877272"/>
            <a:ext cx="1115616" cy="980728"/>
          </a:xfrm>
          <a:prstGeom prst="rect">
            <a:avLst/>
          </a:prstGeom>
        </p:spPr>
      </p:pic>
      <p:pic>
        <p:nvPicPr>
          <p:cNvPr id="6" name="Рисунок 5" descr="этно4.jpg"/>
          <p:cNvPicPr>
            <a:picLocks noChangeAspect="1"/>
          </p:cNvPicPr>
          <p:nvPr/>
        </p:nvPicPr>
        <p:blipFill>
          <a:blip r:embed="rId5" cstate="print">
            <a:lum bright="25000" contrast="33000"/>
          </a:blip>
          <a:stretch>
            <a:fillRect/>
          </a:stretch>
        </p:blipFill>
        <p:spPr>
          <a:xfrm>
            <a:off x="1115616" y="5877272"/>
            <a:ext cx="1080120" cy="9807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484784"/>
            <a:ext cx="2304256" cy="21698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Популярнейший ежегодный праздник юмора и смеха в деревне Киндасово, в котором ярко выражены народные обычаи – один из ярких примеров реализации концепции этнокультурного туризма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5816" y="4005064"/>
            <a:ext cx="2304256" cy="12464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Кинерма</a:t>
            </a:r>
          </a:p>
          <a:p>
            <a:pPr algn="ctr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Уникальная карельская деревушка, не меняющая своего облика более 500 лет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6176" y="1340768"/>
            <a:ext cx="2448272" cy="24006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Стать вовлеченным в действие карельского свадебного обряда можно, посетив село Святозеро. Народный певческий коллектив села и этнический театр восстановили старинный карельский свадебный обряд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этно5.jpg"/>
          <p:cNvPicPr>
            <a:picLocks noChangeAspect="1"/>
          </p:cNvPicPr>
          <p:nvPr/>
        </p:nvPicPr>
        <p:blipFill>
          <a:blip r:embed="rId6" cstate="print">
            <a:lum bright="20000" contrast="35000"/>
          </a:blip>
          <a:stretch>
            <a:fillRect/>
          </a:stretch>
        </p:blipFill>
        <p:spPr>
          <a:xfrm>
            <a:off x="5724128" y="3717032"/>
            <a:ext cx="3187328" cy="20882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15" name="Рисунок 14" descr="этно3.jpg"/>
          <p:cNvPicPr>
            <a:picLocks noChangeAspect="1"/>
          </p:cNvPicPr>
          <p:nvPr/>
        </p:nvPicPr>
        <p:blipFill>
          <a:blip r:embed="rId7" cstate="print">
            <a:lum bright="21000" contrast="23000"/>
          </a:blip>
          <a:stretch>
            <a:fillRect/>
          </a:stretch>
        </p:blipFill>
        <p:spPr>
          <a:xfrm>
            <a:off x="2195736" y="5877272"/>
            <a:ext cx="1152128" cy="980728"/>
          </a:xfrm>
          <a:prstGeom prst="rect">
            <a:avLst/>
          </a:prstGeom>
        </p:spPr>
      </p:pic>
      <p:pic>
        <p:nvPicPr>
          <p:cNvPr id="16" name="Рисунок 15" descr="этно2.jpg"/>
          <p:cNvPicPr>
            <a:picLocks noChangeAspect="1"/>
          </p:cNvPicPr>
          <p:nvPr/>
        </p:nvPicPr>
        <p:blipFill>
          <a:blip r:embed="rId8" cstate="print">
            <a:lum bright="21000" contrast="28000"/>
          </a:blip>
          <a:stretch>
            <a:fillRect/>
          </a:stretch>
        </p:blipFill>
        <p:spPr>
          <a:xfrm>
            <a:off x="8063880" y="5877272"/>
            <a:ext cx="1080120" cy="980728"/>
          </a:xfrm>
          <a:prstGeom prst="rect">
            <a:avLst/>
          </a:prstGeom>
        </p:spPr>
      </p:pic>
      <p:pic>
        <p:nvPicPr>
          <p:cNvPr id="17" name="Рисунок 16" descr="этно7.jpg"/>
          <p:cNvPicPr>
            <a:picLocks noChangeAspect="1"/>
          </p:cNvPicPr>
          <p:nvPr/>
        </p:nvPicPr>
        <p:blipFill>
          <a:blip r:embed="rId9" cstate="print">
            <a:lum bright="35000" contrast="37000"/>
          </a:blip>
          <a:stretch>
            <a:fillRect/>
          </a:stretch>
        </p:blipFill>
        <p:spPr>
          <a:xfrm>
            <a:off x="5724128" y="5877272"/>
            <a:ext cx="1152128" cy="980728"/>
          </a:xfrm>
          <a:prstGeom prst="rect">
            <a:avLst/>
          </a:prstGeom>
        </p:spPr>
      </p:pic>
      <p:pic>
        <p:nvPicPr>
          <p:cNvPr id="18" name="Рисунок 17" descr="этно10.jpg"/>
          <p:cNvPicPr>
            <a:picLocks noChangeAspect="1"/>
          </p:cNvPicPr>
          <p:nvPr/>
        </p:nvPicPr>
        <p:blipFill>
          <a:blip r:embed="rId10" cstate="print">
            <a:lum bright="21000" contrast="33000"/>
          </a:blip>
          <a:stretch>
            <a:fillRect/>
          </a:stretch>
        </p:blipFill>
        <p:spPr>
          <a:xfrm>
            <a:off x="2267744" y="2060848"/>
            <a:ext cx="2160240" cy="16647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pic>
        <p:nvPicPr>
          <p:cNvPr id="22" name="Рисунок 21" descr="этно11.jpg"/>
          <p:cNvPicPr>
            <a:picLocks noChangeAspect="1"/>
          </p:cNvPicPr>
          <p:nvPr/>
        </p:nvPicPr>
        <p:blipFill>
          <a:blip r:embed="rId11" cstate="print">
            <a:lum bright="23000" contrast="33000"/>
          </a:blip>
          <a:stretch>
            <a:fillRect/>
          </a:stretch>
        </p:blipFill>
        <p:spPr>
          <a:xfrm>
            <a:off x="251520" y="3789040"/>
            <a:ext cx="2376264" cy="172819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23" name="Рисунок 22" descr="этно6.jpg"/>
          <p:cNvPicPr>
            <a:picLocks noChangeAspect="1"/>
          </p:cNvPicPr>
          <p:nvPr/>
        </p:nvPicPr>
        <p:blipFill>
          <a:blip r:embed="rId12" cstate="print">
            <a:lum bright="16000" contrast="23000"/>
          </a:blip>
          <a:stretch>
            <a:fillRect/>
          </a:stretch>
        </p:blipFill>
        <p:spPr>
          <a:xfrm>
            <a:off x="4427984" y="5877272"/>
            <a:ext cx="1296144" cy="980728"/>
          </a:xfrm>
          <a:prstGeom prst="rect">
            <a:avLst/>
          </a:prstGeom>
        </p:spPr>
      </p:pic>
      <p:pic>
        <p:nvPicPr>
          <p:cNvPr id="24" name="Рисунок 23" descr="этно12.jpg"/>
          <p:cNvPicPr>
            <a:picLocks noChangeAspect="1"/>
          </p:cNvPicPr>
          <p:nvPr/>
        </p:nvPicPr>
        <p:blipFill>
          <a:blip r:embed="rId13" cstate="print">
            <a:lum bright="14000" contrast="46000"/>
          </a:blip>
          <a:stretch>
            <a:fillRect/>
          </a:stretch>
        </p:blipFill>
        <p:spPr>
          <a:xfrm>
            <a:off x="4139952" y="1556791"/>
            <a:ext cx="1990930" cy="158417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pic>
        <p:nvPicPr>
          <p:cNvPr id="19" name="Рисунок 18" descr="26.JPG"/>
          <p:cNvPicPr>
            <a:picLocks noChangeAspect="1"/>
          </p:cNvPicPr>
          <p:nvPr/>
        </p:nvPicPr>
        <p:blipFill>
          <a:blip r:embed="rId14" cstate="print">
            <a:lum bright="12000" contrast="33000"/>
          </a:blip>
          <a:stretch>
            <a:fillRect/>
          </a:stretch>
        </p:blipFill>
        <p:spPr>
          <a:xfrm>
            <a:off x="3347864" y="5877272"/>
            <a:ext cx="1080120" cy="980728"/>
          </a:xfrm>
          <a:prstGeom prst="rect">
            <a:avLst/>
          </a:prstGeom>
        </p:spPr>
      </p:pic>
    </p:spTree>
  </p:cSld>
  <p:clrMapOvr>
    <a:masterClrMapping/>
  </p:clrMapOvr>
  <p:transition spd="slow" advTm="42120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827584" cy="98072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619672" y="260648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Совершенствование системы управления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763688" y="1340768"/>
          <a:ext cx="6744072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528" y="1988840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Направление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2924944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мероприятия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4077072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дом Чална.jpg"/>
          <p:cNvPicPr>
            <a:picLocks noChangeAspect="1"/>
          </p:cNvPicPr>
          <p:nvPr/>
        </p:nvPicPr>
        <p:blipFill>
          <a:blip r:embed="rId8" cstate="print">
            <a:lum bright="14000" contrast="14000"/>
          </a:blip>
          <a:stretch>
            <a:fillRect/>
          </a:stretch>
        </p:blipFill>
        <p:spPr>
          <a:xfrm>
            <a:off x="0" y="5661248"/>
            <a:ext cx="1619672" cy="1196752"/>
          </a:xfrm>
          <a:prstGeom prst="rect">
            <a:avLst/>
          </a:prstGeom>
        </p:spPr>
      </p:pic>
      <p:pic>
        <p:nvPicPr>
          <p:cNvPr id="9" name="Рисунок 8" descr="киндасово.jpg"/>
          <p:cNvPicPr>
            <a:picLocks noChangeAspect="1"/>
          </p:cNvPicPr>
          <p:nvPr/>
        </p:nvPicPr>
        <p:blipFill>
          <a:blip r:embed="rId9" cstate="print">
            <a:lum bright="23000" contrast="21000"/>
          </a:blip>
          <a:stretch>
            <a:fillRect/>
          </a:stretch>
        </p:blipFill>
        <p:spPr>
          <a:xfrm>
            <a:off x="1619672" y="5661248"/>
            <a:ext cx="1475656" cy="1196752"/>
          </a:xfrm>
          <a:prstGeom prst="rect">
            <a:avLst/>
          </a:prstGeom>
        </p:spPr>
      </p:pic>
      <p:pic>
        <p:nvPicPr>
          <p:cNvPr id="10" name="Рисунок 9" descr="турбаза.jpg"/>
          <p:cNvPicPr>
            <a:picLocks noChangeAspect="1"/>
          </p:cNvPicPr>
          <p:nvPr/>
        </p:nvPicPr>
        <p:blipFill>
          <a:blip r:embed="rId10" cstate="print">
            <a:lum bright="14000" contrast="23000"/>
          </a:blip>
          <a:stretch>
            <a:fillRect/>
          </a:stretch>
        </p:blipFill>
        <p:spPr>
          <a:xfrm>
            <a:off x="3059833" y="5661248"/>
            <a:ext cx="1584176" cy="1196752"/>
          </a:xfrm>
          <a:prstGeom prst="rect">
            <a:avLst/>
          </a:prstGeom>
        </p:spPr>
      </p:pic>
      <p:pic>
        <p:nvPicPr>
          <p:cNvPr id="11" name="Рисунок 10" descr="сяргилахта.jpg"/>
          <p:cNvPicPr>
            <a:picLocks noChangeAspect="1"/>
          </p:cNvPicPr>
          <p:nvPr/>
        </p:nvPicPr>
        <p:blipFill>
          <a:blip r:embed="rId11" cstate="print">
            <a:lum bright="9000" contrast="14000"/>
          </a:blip>
          <a:stretch>
            <a:fillRect/>
          </a:stretch>
        </p:blipFill>
        <p:spPr>
          <a:xfrm>
            <a:off x="7812360" y="5661248"/>
            <a:ext cx="1331640" cy="1196752"/>
          </a:xfrm>
          <a:prstGeom prst="rect">
            <a:avLst/>
          </a:prstGeom>
        </p:spPr>
      </p:pic>
      <p:pic>
        <p:nvPicPr>
          <p:cNvPr id="13" name="Рисунок 12" descr="детский сад чална.jpg"/>
          <p:cNvPicPr>
            <a:picLocks noChangeAspect="1"/>
          </p:cNvPicPr>
          <p:nvPr/>
        </p:nvPicPr>
        <p:blipFill>
          <a:blip r:embed="rId12" cstate="print">
            <a:lum bright="16000" contrast="16000"/>
          </a:blip>
          <a:stretch>
            <a:fillRect/>
          </a:stretch>
        </p:blipFill>
        <p:spPr>
          <a:xfrm>
            <a:off x="4644008" y="5661248"/>
            <a:ext cx="1584176" cy="1196752"/>
          </a:xfrm>
          <a:prstGeom prst="rect">
            <a:avLst/>
          </a:prstGeom>
        </p:spPr>
      </p:pic>
      <p:pic>
        <p:nvPicPr>
          <p:cNvPr id="14" name="Рисунок 13" descr="люди4.jpg"/>
          <p:cNvPicPr>
            <a:picLocks noChangeAspect="1"/>
          </p:cNvPicPr>
          <p:nvPr/>
        </p:nvPicPr>
        <p:blipFill>
          <a:blip r:embed="rId13" cstate="print">
            <a:lum bright="14000" contrast="21000"/>
          </a:blip>
          <a:stretch>
            <a:fillRect/>
          </a:stretch>
        </p:blipFill>
        <p:spPr>
          <a:xfrm>
            <a:off x="6228184" y="5661248"/>
            <a:ext cx="1584176" cy="1196752"/>
          </a:xfrm>
          <a:prstGeom prst="rect">
            <a:avLst/>
          </a:prstGeom>
        </p:spPr>
      </p:pic>
    </p:spTree>
  </p:cSld>
  <p:clrMapOvr>
    <a:masterClrMapping/>
  </p:clrMapOvr>
  <p:transition spd="slow" advTm="42370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43608" cy="13407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5616" y="404665"/>
            <a:ext cx="77084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Нормативная база  стратегического планирования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331641" y="1988840"/>
            <a:ext cx="69847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Федеральный закон от 28 июня 2014 года № 172-ФЗ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«О стратегическом планировании в Российской Федерации»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3573016"/>
            <a:ext cx="7128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Указ Президента Российской Федерации от 7 мая 2018 года № 204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«О национальных целях и стратегических задачах развития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 до 2024 года»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3648" y="5013176"/>
            <a:ext cx="7468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Распоряжение Правительства Республики Карелия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 29 декабря 2018 года № 899р-П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«Об утверждении Стратегии социально-экономического развития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Республики Карелия»</a:t>
            </a:r>
          </a:p>
          <a:p>
            <a:endParaRPr lang="ru-RU" dirty="0"/>
          </a:p>
        </p:txBody>
      </p:sp>
      <p:pic>
        <p:nvPicPr>
          <p:cNvPr id="10" name="Рисунок 9" descr="Герб Росси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988840"/>
            <a:ext cx="1159620" cy="1152128"/>
          </a:xfrm>
          <a:prstGeom prst="rect">
            <a:avLst/>
          </a:prstGeom>
        </p:spPr>
      </p:pic>
      <p:pic>
        <p:nvPicPr>
          <p:cNvPr id="12" name="Рисунок 11" descr="Герб Росси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501008"/>
            <a:ext cx="1193544" cy="1152128"/>
          </a:xfrm>
          <a:prstGeom prst="rect">
            <a:avLst/>
          </a:prstGeom>
        </p:spPr>
      </p:pic>
      <p:pic>
        <p:nvPicPr>
          <p:cNvPr id="13" name="Рисунок 12" descr="Герб Карелия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5157192"/>
            <a:ext cx="864096" cy="936104"/>
          </a:xfrm>
          <a:prstGeom prst="rect">
            <a:avLst/>
          </a:prstGeom>
        </p:spPr>
      </p:pic>
    </p:spTree>
  </p:cSld>
  <p:clrMapOvr>
    <a:masterClrMapping/>
  </p:clrMapOvr>
  <p:transition spd="slow" advTm="31699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17000"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827584" cy="98072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691680" y="188640"/>
            <a:ext cx="6552728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стратегии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1196752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Среднегодовая численность населения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16" y="1844824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Среднесписочная численность работников СМСП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2636912"/>
            <a:ext cx="12961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Количество благоустроенных территорий</a:t>
            </a:r>
            <a:endPara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7784" y="2060848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2360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9792" y="2852936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20072" y="1268760"/>
            <a:ext cx="201689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сдачи в аренду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продажи муниципального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имущество</a:t>
            </a:r>
            <a:endPara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4288" y="134076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100%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0072" y="1988840"/>
            <a:ext cx="144016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Сокращение объема муниципального долга в абсолютной величине</a:t>
            </a:r>
            <a:endPara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92280" y="206084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 55 млн.рублей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268760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14330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72" y="2924944"/>
            <a:ext cx="16561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Численность зарегистрированных безработных</a:t>
            </a:r>
            <a:endPara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4288" y="2996952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Снижение до 100 человек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5616" y="3356992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Количество СМСП</a:t>
            </a:r>
            <a:endPara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9792" y="3429000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391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15616" y="4005064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Оборот розничной торговли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27784" y="4005064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838 млн.рублей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5616" y="4869160"/>
            <a:ext cx="12961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Среднемесячная заработная плата</a:t>
            </a:r>
            <a:endPara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27784" y="4869160"/>
            <a:ext cx="72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62000 рублей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92080" y="3645024"/>
            <a:ext cx="1368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Объем привлеченных инвестиций в основной капитал</a:t>
            </a:r>
            <a:endPara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64288" y="3789040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117 млн. рублей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деньг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869160"/>
            <a:ext cx="648072" cy="504056"/>
          </a:xfrm>
          <a:prstGeom prst="rect">
            <a:avLst/>
          </a:prstGeom>
        </p:spPr>
      </p:pic>
      <p:pic>
        <p:nvPicPr>
          <p:cNvPr id="26" name="Рисунок 25" descr="насел_числен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268760"/>
            <a:ext cx="648072" cy="548680"/>
          </a:xfrm>
          <a:prstGeom prst="rect">
            <a:avLst/>
          </a:prstGeom>
        </p:spPr>
      </p:pic>
      <p:pic>
        <p:nvPicPr>
          <p:cNvPr id="27" name="Рисунок 26" descr="числ_работ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1" y="1988840"/>
            <a:ext cx="648071" cy="548680"/>
          </a:xfrm>
          <a:prstGeom prst="rect">
            <a:avLst/>
          </a:prstGeom>
        </p:spPr>
      </p:pic>
      <p:pic>
        <p:nvPicPr>
          <p:cNvPr id="29" name="Рисунок 28" descr="Благоустройство города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2636912"/>
            <a:ext cx="720080" cy="648072"/>
          </a:xfrm>
          <a:prstGeom prst="rect">
            <a:avLst/>
          </a:prstGeom>
        </p:spPr>
      </p:pic>
      <p:pic>
        <p:nvPicPr>
          <p:cNvPr id="30" name="Рисунок 29" descr="мсп_криптогр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3356992"/>
            <a:ext cx="720080" cy="576064"/>
          </a:xfrm>
          <a:prstGeom prst="rect">
            <a:avLst/>
          </a:prstGeom>
        </p:spPr>
      </p:pic>
      <p:pic>
        <p:nvPicPr>
          <p:cNvPr id="31" name="Рисунок 30" descr="оборот роз.торг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1520" y="4149080"/>
            <a:ext cx="648072" cy="504056"/>
          </a:xfrm>
          <a:prstGeom prst="rect">
            <a:avLst/>
          </a:prstGeom>
        </p:spPr>
      </p:pic>
      <p:pic>
        <p:nvPicPr>
          <p:cNvPr id="32" name="Рисунок 31" descr="инвестиц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27984" y="3717032"/>
            <a:ext cx="720080" cy="587896"/>
          </a:xfrm>
          <a:prstGeom prst="rect">
            <a:avLst/>
          </a:prstGeom>
        </p:spPr>
      </p:pic>
      <p:pic>
        <p:nvPicPr>
          <p:cNvPr id="33" name="Рисунок 32" descr="аренда имущ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83968" y="1268760"/>
            <a:ext cx="770789" cy="548680"/>
          </a:xfrm>
          <a:prstGeom prst="rect">
            <a:avLst/>
          </a:prstGeom>
        </p:spPr>
      </p:pic>
      <p:pic>
        <p:nvPicPr>
          <p:cNvPr id="34" name="Рисунок 33" descr="муниц.долг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211960" y="1916832"/>
            <a:ext cx="926232" cy="926232"/>
          </a:xfrm>
          <a:prstGeom prst="rect">
            <a:avLst/>
          </a:prstGeom>
        </p:spPr>
      </p:pic>
      <p:pic>
        <p:nvPicPr>
          <p:cNvPr id="35" name="Рисунок 34" descr="безработн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355976" y="2924944"/>
            <a:ext cx="751537" cy="576064"/>
          </a:xfrm>
          <a:prstGeom prst="rect">
            <a:avLst/>
          </a:prstGeom>
        </p:spPr>
      </p:pic>
      <p:pic>
        <p:nvPicPr>
          <p:cNvPr id="36" name="Рисунок 35" descr="фон10.jpe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355976" y="5805264"/>
            <a:ext cx="4788024" cy="1052736"/>
          </a:xfrm>
          <a:prstGeom prst="rect">
            <a:avLst/>
          </a:prstGeom>
        </p:spPr>
      </p:pic>
      <p:pic>
        <p:nvPicPr>
          <p:cNvPr id="37" name="Рисунок 36" descr="фон10.jpe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5805264"/>
            <a:ext cx="4355976" cy="1052736"/>
          </a:xfrm>
          <a:prstGeom prst="rect">
            <a:avLst/>
          </a:prstGeom>
        </p:spPr>
      </p:pic>
    </p:spTree>
  </p:cSld>
  <p:clrMapOvr>
    <a:masterClrMapping/>
  </p:clrMapOvr>
  <p:transition spd="slow" advTm="36582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827584" cy="98072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Механизм реализации стратегии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79512" y="1268760"/>
          <a:ext cx="460851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148064" y="1340769"/>
          <a:ext cx="3744416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1872208"/>
              </a:tblGrid>
              <a:tr h="313008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Мониторинг</a:t>
                      </a:r>
                      <a:endParaRPr lang="ru-RU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9119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Статистические</a:t>
                      </a:r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данные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Информация ответственных</a:t>
                      </a:r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реализации мероприятий Стратегии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Стрелка вниз 7"/>
          <p:cNvSpPr/>
          <p:nvPr/>
        </p:nvSpPr>
        <p:spPr>
          <a:xfrm>
            <a:off x="6660232" y="2996952"/>
            <a:ext cx="72008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5076056" y="3501008"/>
          <a:ext cx="3816424" cy="19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4"/>
              </a:tblGrid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Документы, отражающие результаты реализации Стратегии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  <a:r>
                        <a:rPr lang="ru-RU" sz="15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Главы администрации Пряжинского национального муниципального района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31520">
                <a:tc>
                  <a:txBody>
                    <a:bodyPr/>
                    <a:lstStyle/>
                    <a:p>
                      <a:r>
                        <a:rPr lang="ru-RU" sz="15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Сводный годовой доклад о ходе реализации </a:t>
                      </a:r>
                      <a:r>
                        <a:rPr lang="ru-RU" sz="15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об оценке эффективности реализации муниципальных программ</a:t>
                      </a:r>
                      <a:endParaRPr 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Стрелка вниз 13"/>
          <p:cNvSpPr/>
          <p:nvPr/>
        </p:nvSpPr>
        <p:spPr>
          <a:xfrm>
            <a:off x="5868144" y="5517232"/>
            <a:ext cx="244827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5076056" y="5949280"/>
          <a:ext cx="381642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4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Размещение открытых данных по реализации Стратегии в сети Интернет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 advTm="60513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899592" cy="908721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619672" y="116632"/>
            <a:ext cx="5832648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83568" y="1052734"/>
          <a:ext cx="8136904" cy="5533070"/>
        </p:xfrm>
        <a:graphic>
          <a:graphicData uri="http://schemas.openxmlformats.org/drawingml/2006/table">
            <a:tbl>
              <a:tblPr/>
              <a:tblGrid>
                <a:gridCol w="563325"/>
                <a:gridCol w="7573579"/>
              </a:tblGrid>
              <a:tr h="3662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№ </a:t>
                      </a:r>
                      <a:r>
                        <a:rPr lang="ru-RU" sz="1400" b="0" dirty="0" smtClean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п./п.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</a:rPr>
                        <a:t>Наименование муниципальной программы</a:t>
                      </a: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517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1.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Социально-экономическое развитие Пряжинского национального муниципального района на 2020-2024 годы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4517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2.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Повышение безопасности дорожного движения на территории Пряжинского национального муниципального района на 2021-2030 годы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4517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Комплексное развитие систем коммунальной инфраструктуры муниципальных образований – отдельно по поселениям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3286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4.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Обеспечение жильем молодых семей Пряжинского национального муниципального района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2258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5.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Развитие образования в Пряжинском национальном муниципальном районе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3286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6.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Развитие сферы культуры Пряжинского национального муниципального района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3662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7.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Развитие физической культуры и спорта в Пряжинского национального муниципального района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3286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8.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Адресная социальная помощь в Пряжинском национальном муниципальном районе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4517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9.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Развитие малого и среднего предпринимательства в Пряжинском национальном муниципальном районе на 2019-2024 годы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4517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10.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Развитие внутреннего и въездного туризма на территории Пряжинского национального муниципального района на 2021-2025 годы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36626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11.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Управление муниципальным имуществом Пряжинского национального муниципального района 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4517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12.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Программа оздоровления муниципальных финансов Пряжинского национального муниципального района 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2258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13.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Ветеран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22586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14.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Молодежь Пряжинского национального муниципального района</a:t>
                      </a:r>
                      <a:endParaRPr lang="ru-RU" sz="1400" b="0" dirty="0">
                        <a:latin typeface="Times New Roman"/>
                        <a:ea typeface="Times New Roman"/>
                      </a:endParaRPr>
                    </a:p>
                  </a:txBody>
                  <a:tcPr marL="67525" marR="675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</a:tbl>
          </a:graphicData>
        </a:graphic>
      </p:graphicFrame>
      <p:pic>
        <p:nvPicPr>
          <p:cNvPr id="11" name="Рисунок 10" descr="мун.программы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12360" y="0"/>
            <a:ext cx="1331640" cy="91899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 spd="slow" advTm="20467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24000" contras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-1"/>
            <a:ext cx="949111" cy="112474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87624" y="116632"/>
            <a:ext cx="7704856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Проекты, рекомендуемые для включения в план мероприятий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реализации Стратегии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908720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«Исцеление души» на базе Зоокомплекса «Три медведя» ООО «Карелия-Интер» («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Karelia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»)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три медведя1.jpg"/>
          <p:cNvPicPr>
            <a:picLocks noChangeAspect="1"/>
          </p:cNvPicPr>
          <p:nvPr/>
        </p:nvPicPr>
        <p:blipFill>
          <a:blip r:embed="rId4" cstate="print">
            <a:lum bright="23000" contrast="16000"/>
          </a:blip>
          <a:stretch>
            <a:fillRect/>
          </a:stretch>
        </p:blipFill>
        <p:spPr>
          <a:xfrm>
            <a:off x="0" y="5661248"/>
            <a:ext cx="1547664" cy="1196752"/>
          </a:xfrm>
          <a:prstGeom prst="rect">
            <a:avLst/>
          </a:prstGeom>
        </p:spPr>
      </p:pic>
      <p:pic>
        <p:nvPicPr>
          <p:cNvPr id="6" name="Рисунок 5" descr="три медведя2.jpg"/>
          <p:cNvPicPr>
            <a:picLocks noChangeAspect="1"/>
          </p:cNvPicPr>
          <p:nvPr/>
        </p:nvPicPr>
        <p:blipFill>
          <a:blip r:embed="rId5" cstate="print">
            <a:lum bright="28000" contrast="35000"/>
          </a:blip>
          <a:stretch>
            <a:fillRect/>
          </a:stretch>
        </p:blipFill>
        <p:spPr>
          <a:xfrm>
            <a:off x="1547664" y="5661248"/>
            <a:ext cx="1800200" cy="1196752"/>
          </a:xfrm>
          <a:prstGeom prst="rect">
            <a:avLst/>
          </a:prstGeom>
        </p:spPr>
      </p:pic>
      <p:pic>
        <p:nvPicPr>
          <p:cNvPr id="7" name="Рисунок 6" descr="три медведя3.jpg"/>
          <p:cNvPicPr>
            <a:picLocks noChangeAspect="1"/>
          </p:cNvPicPr>
          <p:nvPr/>
        </p:nvPicPr>
        <p:blipFill>
          <a:blip r:embed="rId6" cstate="print">
            <a:lum bright="21000" contrast="16000"/>
          </a:blip>
          <a:stretch>
            <a:fillRect/>
          </a:stretch>
        </p:blipFill>
        <p:spPr>
          <a:xfrm>
            <a:off x="3347864" y="5661248"/>
            <a:ext cx="1944216" cy="1196752"/>
          </a:xfrm>
          <a:prstGeom prst="rect">
            <a:avLst/>
          </a:prstGeom>
        </p:spPr>
      </p:pic>
      <p:pic>
        <p:nvPicPr>
          <p:cNvPr id="9" name="Рисунок 8" descr="три медведя5.jpg"/>
          <p:cNvPicPr>
            <a:picLocks noChangeAspect="1"/>
          </p:cNvPicPr>
          <p:nvPr/>
        </p:nvPicPr>
        <p:blipFill>
          <a:blip r:embed="rId7" cstate="print">
            <a:lum bright="21000" contrast="33000"/>
          </a:blip>
          <a:stretch>
            <a:fillRect/>
          </a:stretch>
        </p:blipFill>
        <p:spPr>
          <a:xfrm>
            <a:off x="5292080" y="5661248"/>
            <a:ext cx="1800200" cy="1196752"/>
          </a:xfrm>
          <a:prstGeom prst="rect">
            <a:avLst/>
          </a:prstGeom>
        </p:spPr>
      </p:pic>
      <p:pic>
        <p:nvPicPr>
          <p:cNvPr id="10" name="Рисунок 9" descr="три медведя6.jpg"/>
          <p:cNvPicPr>
            <a:picLocks noChangeAspect="1"/>
          </p:cNvPicPr>
          <p:nvPr/>
        </p:nvPicPr>
        <p:blipFill>
          <a:blip r:embed="rId8" cstate="print">
            <a:lum bright="23000" contrast="28000"/>
          </a:blip>
          <a:stretch>
            <a:fillRect/>
          </a:stretch>
        </p:blipFill>
        <p:spPr>
          <a:xfrm>
            <a:off x="7092280" y="5661248"/>
            <a:ext cx="2051720" cy="11967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35896" y="3645024"/>
            <a:ext cx="5508104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 годы своего существования зоокомплекс стал не только местом для отдыха и развлечений, но и научно-экспозиционным и экологическим центром, где охраняются редкие виды фауны и проводятся просветительские мероприятия.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276872"/>
            <a:ext cx="3600400" cy="20313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Посетители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зоокомплекса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«Три медведя» могут не только наблюдать за животными и гулять по территории, но и остаться на ночь, насладиться спокойствием и тишиной карельских лесов.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11960" y="1484784"/>
            <a:ext cx="4824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Зоокомплекс «Три медведя» — достопримечательность Пряжинского района Карелии, расположенная на живописном берегу озера Сямозеро недалеко от поселка Сяпся.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19141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lum bright="21000" contrast="24000"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899592" cy="98072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87624" y="260648"/>
            <a:ext cx="75608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Проекты, рекомендуемые для включения в план мероприятий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реализации Стратегии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052736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Строительство новых мощностей по хранению и глубокой переработке ягод и грибов, создание нового логистического центра по заготовке сырья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«Фрешберри»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988840"/>
            <a:ext cx="3960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ООО "ФРЕШБЕРРИ" - динамично развивающаяся компания, специализирующаяся по заготовке и очистке дикорастущей ягоды, грибов, лекарственных дикорастущих и культивированных трав и березового сока.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фреш1.jpg"/>
          <p:cNvPicPr>
            <a:picLocks noChangeAspect="1"/>
          </p:cNvPicPr>
          <p:nvPr/>
        </p:nvPicPr>
        <p:blipFill>
          <a:blip r:embed="rId4" cstate="print">
            <a:lum bright="12000" contrast="-1000"/>
          </a:blip>
          <a:stretch>
            <a:fillRect/>
          </a:stretch>
        </p:blipFill>
        <p:spPr>
          <a:xfrm>
            <a:off x="0" y="5467468"/>
            <a:ext cx="2123728" cy="1390532"/>
          </a:xfrm>
          <a:prstGeom prst="rect">
            <a:avLst/>
          </a:prstGeom>
        </p:spPr>
      </p:pic>
      <p:pic>
        <p:nvPicPr>
          <p:cNvPr id="9" name="Рисунок 8" descr="фреш3.jpg"/>
          <p:cNvPicPr>
            <a:picLocks noChangeAspect="1"/>
          </p:cNvPicPr>
          <p:nvPr/>
        </p:nvPicPr>
        <p:blipFill>
          <a:blip r:embed="rId5" cstate="print">
            <a:lum bright="21000" contrast="21000"/>
          </a:blip>
          <a:stretch>
            <a:fillRect/>
          </a:stretch>
        </p:blipFill>
        <p:spPr>
          <a:xfrm>
            <a:off x="2123728" y="5445224"/>
            <a:ext cx="2088232" cy="1412776"/>
          </a:xfrm>
          <a:prstGeom prst="rect">
            <a:avLst/>
          </a:prstGeom>
        </p:spPr>
      </p:pic>
      <p:pic>
        <p:nvPicPr>
          <p:cNvPr id="10" name="Рисунок 9" descr="фреш2.jpg"/>
          <p:cNvPicPr>
            <a:picLocks noChangeAspect="1"/>
          </p:cNvPicPr>
          <p:nvPr/>
        </p:nvPicPr>
        <p:blipFill>
          <a:blip r:embed="rId6" cstate="print">
            <a:lum bright="23000" contrast="21000"/>
          </a:blip>
          <a:stretch>
            <a:fillRect/>
          </a:stretch>
        </p:blipFill>
        <p:spPr>
          <a:xfrm>
            <a:off x="4211960" y="5445224"/>
            <a:ext cx="2555776" cy="1412776"/>
          </a:xfrm>
          <a:prstGeom prst="rect">
            <a:avLst/>
          </a:prstGeom>
        </p:spPr>
      </p:pic>
      <p:pic>
        <p:nvPicPr>
          <p:cNvPr id="11" name="Рисунок 10" descr="ягоды2.jpg"/>
          <p:cNvPicPr>
            <a:picLocks noChangeAspect="1"/>
          </p:cNvPicPr>
          <p:nvPr/>
        </p:nvPicPr>
        <p:blipFill>
          <a:blip r:embed="rId7" cstate="print">
            <a:lum bright="23000" contrast="21000"/>
          </a:blip>
          <a:stretch>
            <a:fillRect/>
          </a:stretch>
        </p:blipFill>
        <p:spPr>
          <a:xfrm>
            <a:off x="6732240" y="5445224"/>
            <a:ext cx="2411760" cy="14127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15816" y="3717032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Производственная линия оснащена оборудованием лидирующих Европейских производителей в области технологий используемых при заморозке и очистке плодов ягод, овощей и фруктов.</a:t>
            </a:r>
          </a:p>
          <a:p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ягоды3.jpg"/>
          <p:cNvPicPr>
            <a:picLocks noChangeAspect="1"/>
          </p:cNvPicPr>
          <p:nvPr/>
        </p:nvPicPr>
        <p:blipFill>
          <a:blip r:embed="rId8" cstate="print">
            <a:lum bright="14000" contrast="23000"/>
          </a:blip>
          <a:stretch>
            <a:fillRect/>
          </a:stretch>
        </p:blipFill>
        <p:spPr>
          <a:xfrm>
            <a:off x="6012160" y="1988839"/>
            <a:ext cx="2771800" cy="1610269"/>
          </a:xfrm>
          <a:prstGeom prst="rect">
            <a:avLst/>
          </a:prstGeom>
        </p:spPr>
      </p:pic>
    </p:spTree>
  </p:cSld>
  <p:clrMapOvr>
    <a:masterClrMapping/>
  </p:clrMapOvr>
  <p:transition spd="slow" advTm="29609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grayscl/>
            <a:lum bright="32000" contrast="37000"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827584" cy="98072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547664" y="0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Оценка финансовых ресурсов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395536" y="836712"/>
          <a:ext cx="8424936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 advTm="45068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 bright="38000" contrast="24000"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009874" cy="1196752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331640" y="260648"/>
            <a:ext cx="7344816" cy="1569660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Стратегия социально-экономического развития  - это документ общественного согласия между жителями, бизнесом и властью о будущем развитии нашего района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1840" y="2204864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Стратегия позволит: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763688" y="3140968"/>
          <a:ext cx="6096000" cy="304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 advTm="31918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0"/>
            <a:ext cx="684076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Документы стратегического планирования 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Пряжинского национального муниципального района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755576" y="1196752"/>
          <a:ext cx="763284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 descr="герб_Пряж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043608" cy="1340768"/>
          </a:xfrm>
          <a:prstGeom prst="rect">
            <a:avLst/>
          </a:prstGeom>
        </p:spPr>
      </p:pic>
    </p:spTree>
  </p:cSld>
  <p:clrMapOvr>
    <a:masterClrMapping/>
  </p:clrMapOvr>
  <p:transition spd="slow" advTm="39796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15000" contrast="18000"/>
          </a:blip>
          <a:srcRect/>
          <a:stretch>
            <a:fillRect l="-56000" r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-324544" y="-531440"/>
          <a:ext cx="9468544" cy="7389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Рисунок 7" descr="герб_Пряж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-1"/>
            <a:ext cx="1115616" cy="1374141"/>
          </a:xfrm>
          <a:prstGeom prst="rect">
            <a:avLst/>
          </a:prstGeom>
        </p:spPr>
      </p:pic>
    </p:spTree>
  </p:cSld>
  <p:clrMapOvr>
    <a:masterClrMapping/>
  </p:clrMapOvr>
  <p:transition spd="slow" advTm="20951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12000" contrast="-22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0"/>
            <a:ext cx="5688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 социально-экономического развития района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92080" y="1556792"/>
            <a:ext cx="3851920" cy="5242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Главной целью Стратегии является трансформация Пряжинского национального муниципального района в территорию высокого уровня и качества жизни, обладающую эффективной экономикой, развитой социальной сферой и чистой экологической средой – пространство для всестороннего развития и самореализации каждого жителя района</a:t>
            </a:r>
            <a:endParaRPr lang="ru-RU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628800"/>
            <a:ext cx="504056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герб_Пряж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"/>
            <a:ext cx="1115616" cy="1374141"/>
          </a:xfrm>
          <a:prstGeom prst="rect">
            <a:avLst/>
          </a:prstGeom>
        </p:spPr>
      </p:pic>
    </p:spTree>
  </p:cSld>
  <p:clrMapOvr>
    <a:masterClrMapping/>
  </p:clrMapOvr>
  <p:transition spd="slow" advTm="45396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16632"/>
            <a:ext cx="7668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SWOT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– анализ Пряжинского национального муниципального района</a:t>
            </a:r>
          </a:p>
          <a:p>
            <a:endParaRPr lang="ru-RU" dirty="0"/>
          </a:p>
        </p:txBody>
      </p:sp>
      <p:pic>
        <p:nvPicPr>
          <p:cNvPr id="3" name="Рисунок 2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827584" cy="980729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/>
        </p:nvGraphicFramePr>
        <p:xfrm>
          <a:off x="0" y="980728"/>
          <a:ext cx="9144000" cy="5877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 advTm="50529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827584" cy="9807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0"/>
            <a:ext cx="7416824" cy="95410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Приоритетные направления и стратегические инициативы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395536" y="980728"/>
          <a:ext cx="8280920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123728" y="5589240"/>
            <a:ext cx="1872208" cy="107721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Стабильный экономический рост, район для инвестиций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5445224"/>
            <a:ext cx="1440160" cy="83099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 для социального благополучия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0312" y="5517232"/>
            <a:ext cx="1512168" cy="1077218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 комфортный для проживания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0032" y="5517232"/>
            <a:ext cx="1872208" cy="124649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Эффективность каждой подсистемы, входящей в систему муниципального управления</a:t>
            </a:r>
            <a:endParaRPr lang="ru-RU" sz="15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611560" y="4653136"/>
            <a:ext cx="784887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11560" y="4653136"/>
            <a:ext cx="0" cy="648072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987824" y="4653136"/>
            <a:ext cx="0" cy="86409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508104" y="4653136"/>
            <a:ext cx="0" cy="7920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8460432" y="4653136"/>
            <a:ext cx="0" cy="72008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Стрелка вниз 29"/>
          <p:cNvSpPr/>
          <p:nvPr/>
        </p:nvSpPr>
        <p:spPr>
          <a:xfrm>
            <a:off x="2699792" y="3717032"/>
            <a:ext cx="3744416" cy="72008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 spd="slow" advTm="35318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герб_Пряж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827584" cy="9807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99591" y="0"/>
            <a:ext cx="8098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Задачи социально-экономического развития Пряжинского 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национального муниципального района до 2030 года</a:t>
            </a:r>
            <a:endParaRPr lang="ru-RU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79512" y="1844824"/>
            <a:ext cx="3168352" cy="1584176"/>
          </a:xfrm>
          <a:prstGeom prst="ellipse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экономического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роста и повышение конкурентоспособности экономики Пряжинского района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724128" y="1844824"/>
            <a:ext cx="3168352" cy="1512168"/>
          </a:xfrm>
          <a:prstGeom prst="ellipse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муниципального управления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2627784" y="1340768"/>
            <a:ext cx="3888432" cy="1512168"/>
          </a:xfrm>
          <a:prstGeom prst="ellipse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Улучшение качества жизни населения Пряжинского национального муниципального района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3789040"/>
            <a:ext cx="2592288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Развитие малого и среднего предпринимательства;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Повышение инвестиционной активности и привлечение новых инвесторов;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Развитие туристического комплекса Пряжинского района;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Поддержка инновационной активности и развитие новых перспективных секторов экономики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915816" y="3573016"/>
            <a:ext cx="3168352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Создание новых высокопроизводительных рабочих мест;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Совершенствование транспортной, инженерной, жилищно-коммунальной инфраструктуры;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Развитие социальной инфраструктуры и улучшение благоустроенной среды проживания;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Повышение безопасности граждан путем обеспечения своевременного и эффективного реагирования на угрозы личной и общественной безопасности и их последствия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00192" y="3789040"/>
            <a:ext cx="2843808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Увеличение доходной базы, сохранение сбалансированности бюджета и повышение эффективности расходования бюджетных средств;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Снижение административных барьеров и повышение качества муниципальных услуг;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Обеспечение эффективного взаимодействия с органами местного самоуправления , развитие межмуниципального развития;</a:t>
            </a:r>
          </a:p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Повышение эффективности управления и распоряжения муниципальным имуществом, земельными участками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1412776"/>
            <a:ext cx="720080" cy="72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268760"/>
            <a:ext cx="79208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Стрелка вниз 24"/>
          <p:cNvSpPr/>
          <p:nvPr/>
        </p:nvSpPr>
        <p:spPr>
          <a:xfrm>
            <a:off x="1403648" y="3284984"/>
            <a:ext cx="4846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Стрелка вниз 25"/>
          <p:cNvSpPr/>
          <p:nvPr/>
        </p:nvSpPr>
        <p:spPr>
          <a:xfrm>
            <a:off x="7236296" y="3212976"/>
            <a:ext cx="4846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Стрелка вниз 26"/>
          <p:cNvSpPr/>
          <p:nvPr/>
        </p:nvSpPr>
        <p:spPr>
          <a:xfrm>
            <a:off x="4211960" y="2708920"/>
            <a:ext cx="57606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трелка влево 27"/>
          <p:cNvSpPr/>
          <p:nvPr/>
        </p:nvSpPr>
        <p:spPr>
          <a:xfrm>
            <a:off x="3347864" y="2996952"/>
            <a:ext cx="792088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4860032" y="2996952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908720"/>
            <a:ext cx="108012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544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б_Пряж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827584" cy="98072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15616" y="116632"/>
            <a:ext cx="7704856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Достигнутые результаты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социально-экономического развития Пряжинского района.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Демография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96752"/>
            <a:ext cx="864096" cy="7920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87624" y="1124744"/>
            <a:ext cx="24150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14139 человек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Численность населения на 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2020 года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1988840"/>
            <a:ext cx="864095" cy="79208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483768" y="1844824"/>
            <a:ext cx="21684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2.21человека на 1 кв.км.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Плотность населения 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1 января 2020 года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107504" y="3162300"/>
          <a:ext cx="5040560" cy="369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4355976" y="1772816"/>
          <a:ext cx="4536504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00727" y="1124744"/>
            <a:ext cx="4197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Динамика численности населения Пряжинского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Района за 2015-2020 годы, тыс.человек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люди1.jpeg"/>
          <p:cNvPicPr>
            <a:picLocks noChangeAspect="1"/>
          </p:cNvPicPr>
          <p:nvPr/>
        </p:nvPicPr>
        <p:blipFill>
          <a:blip r:embed="rId8" cstate="print">
            <a:lum bright="21000"/>
          </a:blip>
          <a:stretch>
            <a:fillRect/>
          </a:stretch>
        </p:blipFill>
        <p:spPr>
          <a:xfrm>
            <a:off x="5076056" y="4941168"/>
            <a:ext cx="2304256" cy="191683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Рисунок 11" descr="население4.jpg"/>
          <p:cNvPicPr>
            <a:picLocks noChangeAspect="1"/>
          </p:cNvPicPr>
          <p:nvPr/>
        </p:nvPicPr>
        <p:blipFill>
          <a:blip r:embed="rId9" cstate="print">
            <a:lum bright="21000"/>
          </a:blip>
          <a:stretch>
            <a:fillRect/>
          </a:stretch>
        </p:blipFill>
        <p:spPr>
          <a:xfrm>
            <a:off x="7308304" y="5805264"/>
            <a:ext cx="1835696" cy="1052736"/>
          </a:xfrm>
          <a:prstGeom prst="rect">
            <a:avLst/>
          </a:prstGeom>
        </p:spPr>
      </p:pic>
      <p:pic>
        <p:nvPicPr>
          <p:cNvPr id="13" name="Рисунок 12" descr="люди2.jpg"/>
          <p:cNvPicPr>
            <a:picLocks noChangeAspect="1"/>
          </p:cNvPicPr>
          <p:nvPr/>
        </p:nvPicPr>
        <p:blipFill>
          <a:blip r:embed="rId10" cstate="print">
            <a:lum bright="21000"/>
          </a:blip>
          <a:stretch>
            <a:fillRect/>
          </a:stretch>
        </p:blipFill>
        <p:spPr>
          <a:xfrm>
            <a:off x="6084168" y="4149080"/>
            <a:ext cx="1296144" cy="102450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4" name="Рисунок 13" descr="люди3.jpg"/>
          <p:cNvPicPr>
            <a:picLocks noChangeAspect="1"/>
          </p:cNvPicPr>
          <p:nvPr/>
        </p:nvPicPr>
        <p:blipFill>
          <a:blip r:embed="rId11" cstate="print">
            <a:lum bright="23000"/>
          </a:blip>
          <a:stretch>
            <a:fillRect/>
          </a:stretch>
        </p:blipFill>
        <p:spPr>
          <a:xfrm>
            <a:off x="7308304" y="4293096"/>
            <a:ext cx="1835696" cy="1533927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</p:cSld>
  <p:clrMapOvr>
    <a:masterClrMapping/>
  </p:clrMapOvr>
  <p:transition spd="slow" advTm="54460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Другая 1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B5394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3082</TotalTime>
  <Words>1927</Words>
  <Application>Microsoft Office PowerPoint</Application>
  <PresentationFormat>Экран (4:3)</PresentationFormat>
  <Paragraphs>419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Яркая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Стратегия социально-экономического развития Пряжинского национального муниципального района до 2030 года</dc:title>
  <dc:creator>т</dc:creator>
  <cp:lastModifiedBy>т</cp:lastModifiedBy>
  <cp:revision>362</cp:revision>
  <dcterms:created xsi:type="dcterms:W3CDTF">2021-01-21T13:12:06Z</dcterms:created>
  <dcterms:modified xsi:type="dcterms:W3CDTF">2021-02-09T06:45:30Z</dcterms:modified>
</cp:coreProperties>
</file>