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s/slide21.xml" ContentType="application/vnd.openxmlformats-officedocument.presentationml.slide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charts/chart1.xml" ContentType="application/vnd.openxmlformats-officedocument.drawingml.char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/>
  <p:notesSz cx="9144000" cy="51435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E61252F-888F-4D73-9226-A8493B72EA89}">
  <a:tblStyle styleId="{5E61252F-888F-4D73-9226-A8493B72EA89}" styleName="Table_0">
    <a:wholeTbl>
      <a:tcTxStyle>
        <a:srgbClr val="000000"/>
      </a:tcTxStyle>
      <a:tcStyle>
        <a:tcBdr>
          <a:left>
            <a:ln w="9525">
              <a:solidFill>
                <a:srgbClr val="9E9E9E"/>
              </a:solidFill>
            </a:ln>
          </a:left>
          <a:right>
            <a:ln w="9525">
              <a:solidFill>
                <a:srgbClr val="9E9E9E"/>
              </a:solidFill>
            </a:ln>
          </a:right>
          <a:top>
            <a:ln w="9525">
              <a:solidFill>
                <a:srgbClr val="9E9E9E"/>
              </a:solidFill>
            </a:ln>
          </a:top>
          <a:bottom>
            <a:ln w="9525">
              <a:solidFill>
                <a:srgbClr val="9E9E9E"/>
              </a:solidFill>
            </a:ln>
          </a:bottom>
          <a:insideH>
            <a:ln w="9525">
              <a:solidFill>
                <a:srgbClr val="9E9E9E"/>
              </a:solidFill>
            </a:ln>
          </a:insideH>
          <a:insideV>
            <a:ln w="9525">
              <a:solidFill>
                <a:srgbClr val="9E9E9E"/>
              </a:solidFill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340"/>
        <p:guide pos="5420"/>
        <p:guide/>
        <p:guide pos="5760"/>
        <p:guide orient="horz"/>
        <p:guide pos="3240" orient="horz"/>
        <p:guide pos="3991"/>
        <p:guide pos="305" orient="horz"/>
        <p:guide pos="397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presProps" Target="presProps.xml" /><Relationship Id="rId29" Type="http://schemas.openxmlformats.org/officeDocument/2006/relationships/tableStyles" Target="tableStyles.xml" /><Relationship Id="rId30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package" Target="../embeddings/Microsoft_Excel_Worksheet1.xlsx" 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package" Target="../embeddings/Microsoft_Excel_Worksheet2.xlsx" 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package" Target="../embeddings/Microsoft_Excel_Worksheet3.xlsx" 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dLblPos val="bestFit"/>
              <c:layout>
                <c:manualLayout>
                  <c:x val="0.057400"/>
                  <c:y val="0.04434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dLblPos val="bestFit"/>
              <c:layout>
                <c:manualLayout>
                  <c:x val="-0.051070"/>
                  <c:y val="0.07945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dLblPos val="bestFit"/>
              <c:layout>
                <c:manualLayout>
                  <c:x val="0.001530"/>
                  <c:y val="0.07205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4"/>
              <c:dLblPos val="bestFit"/>
              <c:layout>
                <c:manualLayout>
                  <c:x val="0.095100"/>
                  <c:y val="0.02529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5"/>
              <c:dLblPos val="bestFit"/>
              <c:layout>
                <c:manualLayout>
                  <c:x val="0.051850"/>
                  <c:y val="0.08198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6"/>
              <c:dLblPos val="bestFit"/>
              <c:layout>
                <c:manualLayout>
                  <c:x val="0.014500"/>
                  <c:y val="0.05615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Pos val="inEnd"/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земля!$A$12:$A$18</c:f>
              <c:strCache>
                <c:ptCount val="7"/>
                <c:pt idx="0">
                  <c:v xml:space="preserve">Промышленные земли</c:v>
                </c:pt>
                <c:pt idx="1">
                  <c:v xml:space="preserve">Земли водного фонда</c:v>
                </c:pt>
                <c:pt idx="2">
                  <c:v xml:space="preserve">Земли запаса</c:v>
                </c:pt>
                <c:pt idx="3">
                  <c:v xml:space="preserve">Земли лесного фонда</c:v>
                </c:pt>
                <c:pt idx="4">
                  <c:v xml:space="preserve">Земли населённых пунктов</c:v>
                </c:pt>
                <c:pt idx="5">
                  <c:v xml:space="preserve">Земли особоохраняемых территорий и объектов</c:v>
                </c:pt>
                <c:pt idx="6">
                  <c:v xml:space="preserve">Земли сельскохозяйственного назначения</c:v>
                </c:pt>
              </c:strCache>
            </c:strRef>
          </c:cat>
          <c:val>
            <c:numRef>
              <c:f>земля!$B$12:$B$18</c:f>
              <c:numCache>
                <c:formatCode>General</c:formatCode>
                <c:ptCount val="7"/>
                <c:pt idx="0">
                  <c:v>13387</c:v>
                </c:pt>
                <c:pt idx="1">
                  <c:v>26818</c:v>
                </c:pt>
                <c:pt idx="2">
                  <c:v>712</c:v>
                </c:pt>
                <c:pt idx="3">
                  <c:v>570805</c:v>
                </c:pt>
                <c:pt idx="4">
                  <c:v>6625</c:v>
                </c:pt>
                <c:pt idx="5">
                  <c:v>165</c:v>
                </c:pt>
                <c:pt idx="6">
                  <c:v>20968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</c:pie3DChart>
    </c:plotArea>
    <c:legend>
      <c:legendPos val="r"/>
      <c:layout>
        <c:manualLayout>
          <c:xMode val="edge"/>
          <c:yMode val="edge"/>
          <c:x val="0.653000"/>
          <c:y val="0.250620"/>
          <c:w val="0.330330"/>
          <c:h val="0.498750"/>
        </c:manualLayout>
      </c:layout>
      <c:overlay val="0"/>
      <c:txPr>
        <a:bodyPr/>
        <a:lstStyle/>
        <a:p>
          <a:pPr>
            <a:defRPr spc="-99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 bwMode="auto">
    <a:xfrm rot="0">
      <a:off x="1178718" y="1688226"/>
      <a:ext cx="6786562" cy="3455272"/>
    </a:xfrm>
    <a:prstGeom prst="rect">
      <a:avLst/>
    </a:prstGeom>
    <a:blipFill>
      <a:blip r:embed="rId1">
        <a:alphaModFix amt="0"/>
      </a:blip>
      <a:tile algn="tl" flip="none" sx="100000" sy="100000" tx="0" ty="0"/>
    </a:blipFill>
  </c:spPr>
  <c:externalData r:id="rId2">
    <c:autoUpdate val="0"/>
  </c:externalData>
  <c:printSettings>
    <c:headerFooter/>
    <c:pageMargins l="0.69999999999999996" r="0.69999999999999996" t="0.75" b="0.75" header="0.29999999999999999" footer="0.29999999999999999"/>
    <c:pageSetup/>
  </c:printSettings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-0.085420"/>
                  <c:y val="-0.00058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-0.043380"/>
                  <c:y val="-0.04731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-0.117430"/>
                  <c:y val="-0.04585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 xml:space="preserve">'численность зарег по отраслям'!$A$1:$A$10</c:f>
              <c:strCache>
                <c:ptCount val="10"/>
                <c:pt idx="0">
                  <c:v xml:space="preserve">оптовая и розничная торговля; ремонт автотранспортных средств и мотоциклов</c:v>
                </c:pt>
                <c:pt idx="1">
                  <c:v xml:space="preserve">деятельность по операциям с недвижимым имуществом </c:v>
                </c:pt>
                <c:pt idx="2">
                  <c:v xml:space="preserve">транспортировка и хранение</c:v>
                </c:pt>
                <c:pt idx="3">
                  <c:v xml:space="preserve">предоставление прочих видов услуг</c:v>
                </c:pt>
                <c:pt idx="4">
                  <c:v xml:space="preserve">сельское, лесное хозяйство, охота, рыболовство и рыбоводство</c:v>
                </c:pt>
                <c:pt idx="5">
                  <c:v>строительство</c:v>
                </c:pt>
                <c:pt idx="6">
                  <c:v xml:space="preserve">деятельность гостиниц и предприятий общественного питания </c:v>
                </c:pt>
                <c:pt idx="7">
                  <c:v xml:space="preserve">государственное управление и обеспечение военной безопасности; социальное обеспечение </c:v>
                </c:pt>
                <c:pt idx="8">
                  <c:v xml:space="preserve">обрабатывающие производства </c:v>
                </c:pt>
                <c:pt idx="9">
                  <c:v xml:space="preserve">иные виды экономической деятельности </c:v>
                </c:pt>
              </c:strCache>
            </c:strRef>
          </c:cat>
          <c:val>
            <c:numRef>
              <c:f xml:space="preserve">'численность зарег по отраслям'!$B$1:$B$10</c:f>
              <c:numCache>
                <c:formatCode>General</c:formatCode>
                <c:ptCount val="10"/>
                <c:pt idx="0">
                  <c:v>97</c:v>
                </c:pt>
                <c:pt idx="1">
                  <c:v>17</c:v>
                </c:pt>
                <c:pt idx="2">
                  <c:v>2</c:v>
                </c:pt>
                <c:pt idx="3">
                  <c:v>14</c:v>
                </c:pt>
                <c:pt idx="4">
                  <c:v>48</c:v>
                </c:pt>
                <c:pt idx="5">
                  <c:v>46</c:v>
                </c:pt>
                <c:pt idx="6">
                  <c:v>27</c:v>
                </c:pt>
                <c:pt idx="7">
                  <c:v>29</c:v>
                </c:pt>
                <c:pt idx="8">
                  <c:v>22</c:v>
                </c:pt>
                <c:pt idx="9">
                  <c:v>152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</c:pie3DChart>
    </c:plotArea>
    <c:legend>
      <c:legendPos val="r"/>
      <c:layout/>
      <c:overlay val="0"/>
      <c:txPr>
        <a:bodyPr/>
        <a:lstStyle/>
        <a:p>
          <a:pPr>
            <a:defRPr sz="1000" spc="-99">
              <a:solidFill>
                <a:schemeClr val="bg1"/>
              </a:solidFill>
              <a:latin typeface="Arial"/>
            </a:defRPr>
          </a:pPr>
          <a:endParaRPr lang="ru-RU"/>
        </a:p>
      </c:txPr>
    </c:legend>
    <c:plotVisOnly val="1"/>
    <c:dispBlanksAs val="gap"/>
    <c:showDLblsOverMax val="0"/>
  </c:chart>
  <c:spPr bwMode="auto">
    <a:xfrm rot="0">
      <a:off x="630236" y="1399779"/>
      <a:ext cx="7715074" cy="3743720"/>
    </a:xfrm>
    <a:prstGeom prst="rect">
      <a:avLst/>
    </a:prstGeom>
    <a:blipFill>
      <a:blip r:embed="rId1">
        <a:alphaModFix amt="0"/>
      </a:blip>
      <a:tile algn="tl" flip="none" sx="100000" sy="100000" tx="0" ty="0"/>
    </a:blipFill>
  </c:spPr>
  <c:externalData r:id="rId2">
    <c:autoUpdate val="0"/>
  </c:externalData>
  <c:printSettings>
    <c:headerFooter/>
    <c:pageMargins l="0.69999999999999996" r="0.69999999999999996" t="0.75" b="0.75" header="0.29999999999999999" footer="0.29999999999999999"/>
    <c:pageSetup/>
  </c:printSettings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21570"/>
          <c:y val="0.047260"/>
          <c:w val="0.622260"/>
          <c:h val="0.911250"/>
        </c:manualLayout>
      </c:layout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0.007460"/>
                  <c:y val="0.06065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30760"/>
                  <c:y val="0.06068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28210"/>
                  <c:y val="0.04403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4"/>
              <c:layout>
                <c:manualLayout>
                  <c:x val="0.007720"/>
                  <c:y val="0.11164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5"/>
              <c:layout>
                <c:manualLayout>
                  <c:x val="0.002090"/>
                  <c:y val="0.07076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0"/>
              <c:dLblPos val="bestFit"/>
              <c:layout>
                <c:manualLayout>
                  <c:x val="-0.001440"/>
                  <c:y val="-0.05823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  <c:tx>
                <c:rich>
                  <a:bodyPr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/>
                      <a:t>1463959</a:t>
                    </a:r>
                    <a:endParaRPr/>
                  </a:p>
                </c:rich>
              </c:tx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</c:dLbl>
            <c:showBubbleSize val="0"/>
            <c:showCatName val="0"/>
            <c:showLeaderLines val="1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 xml:space="preserve">'инвестиции в основной капитал'!$A$1:$A$6</c:f>
              <c:strCache>
                <c:ptCount val="6"/>
                <c:pt idx="0">
                  <c:v xml:space="preserve">Транспортировка и хранение</c:v>
                </c:pt>
                <c:pt idx="1">
                  <c:v>Образование</c:v>
                </c:pt>
                <c:pt idx="2">
                  <c:v xml:space="preserve">Сельское, лесное хозяйство, охота, рыболовство и рыбоводство</c:v>
                </c:pt>
                <c:pt idx="3">
                  <c:v xml:space="preserve">Деятельность в области здравоохранения и социальных услуг</c:v>
                </c:pt>
                <c:pt idx="4">
                  <c:v xml:space="preserve">Государственное управление и обеспечение военной безопасности; социальное обеспечение</c:v>
                </c:pt>
                <c:pt idx="5">
                  <c:v xml:space="preserve">Торговля оптовая и розничная; ремонт автотранспортных средств и мотоциклов</c:v>
                </c:pt>
              </c:strCache>
            </c:strRef>
          </c:cat>
          <c:val>
            <c:numRef>
              <c:f xml:space="preserve">'инвестиции в основной капитал'!$B$1:$B$6</c:f>
              <c:numCache>
                <c:formatCode>General</c:formatCode>
                <c:ptCount val="6"/>
                <c:pt idx="0">
                  <c:v>1973050</c:v>
                </c:pt>
                <c:pt idx="1">
                  <c:v>19042</c:v>
                </c:pt>
                <c:pt idx="2">
                  <c:v>64863</c:v>
                </c:pt>
                <c:pt idx="3">
                  <c:v>42212</c:v>
                </c:pt>
                <c:pt idx="4">
                  <c:v>6209</c:v>
                </c:pt>
                <c:pt idx="5">
                  <c:v>6111</c:v>
                </c:pt>
              </c:numCache>
            </c:numRef>
          </c:val>
        </c:ser>
        <c:dLbls>
          <c:showBubbleSize val="0"/>
          <c:showCatName val="0"/>
          <c:showLeaderLines val="1"/>
          <c:showLegendKey val="0"/>
          <c:showPercent val="0"/>
          <c:showSerName val="0"/>
          <c:showVal val="0"/>
        </c:dLbls>
      </c:pie3DChart>
    </c:plotArea>
    <c:legend>
      <c:legendPos val="r"/>
      <c:layout/>
      <c:overlay val="0"/>
      <c:txPr>
        <a:bodyPr/>
        <a:lstStyle/>
        <a:p>
          <a:pPr>
            <a:defRPr spc="-99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 bwMode="auto">
    <a:xfrm rot="0">
      <a:off x="1270547" y="1288269"/>
      <a:ext cx="6602904" cy="3434555"/>
    </a:xfrm>
    <a:prstGeom prst="rect">
      <a:avLst/>
    </a:prstGeom>
    <a:blipFill>
      <a:blip r:embed="rId1">
        <a:alphaModFix amt="0"/>
      </a:blip>
      <a:tile algn="tl" flip="none" sx="100000" sy="100000" tx="0" ty="0"/>
    </a:blipFill>
  </c:spPr>
  <c:externalData r:id="rId2">
    <c:autoUpdate val="0"/>
  </c:externalData>
  <c:printSettings>
    <c:headerFooter/>
    <c:pageMargins l="0.69999999999999996" r="0.69999999999999996" t="0.75" b="0.75" header="0.29999999999999999" footer="0.29999999999999999"/>
    <c:pageSetup/>
  </c:printSettings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7790"/>
          <c:y val="0.263090"/>
          <c:w val="0.264400"/>
          <c:h val="0.781590"/>
        </c:manualLayout>
      </c:layout>
      <c:doughnutChart>
        <c:varyColors val="1"/>
        <c:ser>
          <c:idx val="0"/>
          <c:order val="0"/>
          <c:dPt>
            <c:idx val="0"/>
            <c:bubble3D val="0"/>
            <c:spPr bwMode="auto">
              <a:prstGeom prst="rect">
                <a:avLst/>
              </a:prstGeom>
              <a:solidFill>
                <a:schemeClr val="accent1"/>
              </a:solidFill>
              <a:ln w="9525" cmpd="sng">
                <a:solidFill>
                  <a:srgbClr val="FFFFFF"/>
                </a:solidFill>
              </a:ln>
            </c:spPr>
          </c:dPt>
          <c:dPt>
            <c:idx val="1"/>
            <c:bubble3D val="0"/>
            <c:spPr bwMode="auto">
              <a:prstGeom prst="rect">
                <a:avLst/>
              </a:prstGeom>
              <a:solidFill>
                <a:srgbClr val="5F13E7"/>
              </a:solidFill>
              <a:ln w="9525" cmpd="sng">
                <a:solidFill>
                  <a:srgbClr val="FFFFFF"/>
                </a:solidFill>
              </a:ln>
            </c:spPr>
          </c:dPt>
          <c:dPt>
            <c:idx val="2"/>
            <c:bubble3D val="0"/>
            <c:spPr bwMode="auto">
              <a:prstGeom prst="rect">
                <a:avLst/>
              </a:prstGeom>
              <a:solidFill>
                <a:srgbClr val="2EC149"/>
              </a:solidFill>
              <a:ln w="9525" cmpd="sng">
                <a:solidFill>
                  <a:srgbClr val="FFFFFF"/>
                </a:solidFill>
              </a:ln>
            </c:spPr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Lbls>
            <c:showBubbleSize val="0"/>
            <c:showCatName val="0"/>
            <c:showLeaderLines val="1"/>
            <c:showLegendKey val="0"/>
            <c:showPercent val="0"/>
            <c:showSerName val="0"/>
            <c:showVal val="1"/>
          </c:dLbls>
          <c:cat>
            <c:strRef>
              <c:f xml:space="preserve">'Pie (копия)'!$A$2:$A$9</c:f>
              <c:strCache>
                <c:ptCount val="8"/>
                <c:pt idx="0">
                  <c:v xml:space="preserve">Имеют высшее образование</c:v>
                </c:pt>
                <c:pt idx="1">
                  <c:v xml:space="preserve">Имеют среднее профессиональное образование</c:v>
                </c:pt>
                <c:pt idx="2">
                  <c:v xml:space="preserve">Имеют среднее общее образование</c:v>
                </c:pt>
              </c:strCache>
            </c:strRef>
          </c:cat>
          <c:val>
            <c:numRef>
              <c:f xml:space="preserve">'Pie (копия)'!$B$2:$B$9</c:f>
              <c:numCache>
                <c:formatCode>0%</c:formatCode>
                <c:ptCount val="8"/>
                <c:pt idx="0">
                  <c:v>0.22</c:v>
                </c:pt>
                <c:pt idx="1">
                  <c:v>0.52</c:v>
                </c:pt>
                <c:pt idx="2">
                  <c:v>0.26</c:v>
                </c:pt>
              </c:numCache>
            </c:numRef>
          </c:val>
        </c:ser>
        <c:dLbls>
          <c:showBubbleSize val="0"/>
          <c:showCatName val="0"/>
          <c:showLeaderLines val="1"/>
          <c:showLegendKey val="0"/>
          <c:showPercent val="0"/>
          <c:showSerName val="0"/>
          <c:showVal val="0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 lvl="0">
              <a:defRPr sz="1000"/>
            </a:pPr>
            <a:endParaRPr lang="ru-RU"/>
          </a:p>
        </c:txPr>
      </c:legendEntry>
      <c:legendEntry>
        <c:idx val="1"/>
        <c:txPr>
          <a:bodyPr/>
          <a:lstStyle/>
          <a:p>
            <a:pPr lvl="0">
              <a:defRPr sz="1000"/>
            </a:pPr>
            <a:endParaRPr lang="ru-RU"/>
          </a:p>
        </c:txPr>
      </c:legendEntry>
      <c:legendEntry>
        <c:idx val="2"/>
        <c:txPr>
          <a:bodyPr/>
          <a:lstStyle/>
          <a:p>
            <a:pPr lvl="0">
              <a:defRPr sz="1000"/>
            </a:pPr>
            <a:endParaRPr lang="ru-RU"/>
          </a:p>
        </c:txPr>
      </c:legendEntry>
      <c:layout>
        <c:manualLayout>
          <c:xMode val="edge"/>
          <c:yMode val="edge"/>
          <c:x val="0.583510"/>
          <c:y val="0.314150"/>
        </c:manualLayout>
      </c:layout>
      <c:overlay val="0"/>
      <c:txPr>
        <a:bodyPr/>
        <a:lstStyle/>
        <a:p>
          <a:pPr lvl="0">
            <a:defRPr sz="1000" b="0">
              <a:solidFill>
                <a:srgbClr val="FFFFFF"/>
              </a:solidFill>
              <a:latin typeface="Arial"/>
            </a:defRPr>
          </a:pPr>
          <a:endParaRPr lang="ru-RU"/>
        </a:p>
      </c:txPr>
    </c:legend>
    <c:plotVisOnly val="1"/>
    <c:dispBlanksAs val="zero"/>
    <c:showDLblsOverMax val="0"/>
  </c:chart>
  <c:spPr bwMode="auto">
    <a:xfrm rot="0">
      <a:off x="188759" y="1830339"/>
      <a:ext cx="4383239" cy="1482819"/>
    </a:xfrm>
    <a:prstGeom prst="rect">
      <a:avLst/>
    </a:prstGeom>
    <a:solidFill>
      <a:srgbClr val="FFFFFF">
        <a:alpha val="0"/>
      </a:srgbClr>
    </a:solidFill>
  </c:spPr>
  <c:externalData r:id="rId1">
    <c:autoUpdate val="0"/>
  </c:externalData>
  <c:printSettings>
    <c:headerFooter/>
    <c:pageMargins l="0.69999999999999996" r="0.69999999999999996" t="0.75" b="0.75" header="0.29999999999999999" footer="0.29999999999999999"/>
    <c:pageSetup/>
  </c:printSettings>
</c:chartSpace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1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785675" name="Google Shape;10;p2"/>
          <p:cNvSpPr txBox="1"/>
          <p:nvPr>
            <p:ph type="ctrTitle"/>
          </p:nvPr>
        </p:nvSpPr>
        <p:spPr bwMode="auto"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pPr>
              <a:defRPr/>
            </a:pPr>
            <a:endParaRPr/>
          </a:p>
        </p:txBody>
      </p:sp>
      <p:sp>
        <p:nvSpPr>
          <p:cNvPr id="1456523234" name="Google Shape;11;p2"/>
          <p:cNvSpPr txBox="1"/>
          <p:nvPr>
            <p:ph type="subTitle" idx="1"/>
          </p:nvPr>
        </p:nvSpPr>
        <p:spPr bwMode="auto"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pPr>
              <a:defRPr/>
            </a:pPr>
            <a:endParaRPr/>
          </a:p>
        </p:txBody>
      </p:sp>
      <p:sp>
        <p:nvSpPr>
          <p:cNvPr id="590863197" name="Google Shape;12;p2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ig number" preserve="0" showMasterPhAnim="0" showMasterSp="1" userDrawn="1">
  <p:cSld name="BIG_NUMB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0303021" name="Google Shape;45;p11"/>
          <p:cNvSpPr txBox="1"/>
          <p:nvPr>
            <p:ph type="title" hasCustomPrompt="1"/>
          </p:nvPr>
        </p:nvSpPr>
        <p:spPr bwMode="auto"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147503985" name="Google Shape;46;p11"/>
          <p:cNvSpPr txBox="1"/>
          <p:nvPr>
            <p:ph type="body" idx="1"/>
          </p:nvPr>
        </p:nvSpPr>
        <p:spPr bwMode="auto"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39554013" name="Google Shape;47;p11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1745885" name="Google Shape;49;p12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5787278" name="Google Shape;14;p3"/>
          <p:cNvSpPr txBox="1"/>
          <p:nvPr>
            <p:ph type="title"/>
          </p:nvPr>
        </p:nvSpPr>
        <p:spPr bwMode="auto"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pPr>
              <a:defRPr/>
            </a:pPr>
            <a:endParaRPr/>
          </a:p>
        </p:txBody>
      </p:sp>
      <p:sp>
        <p:nvSpPr>
          <p:cNvPr id="1092607175" name="Google Shape;15;p3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body" preserve="0" showMasterPhAnim="0" showMasterSp="1" type="tx" userDrawn="1">
  <p:cSld name="TITLE_AND_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1698716" name="Google Shape;17;p4"/>
          <p:cNvSpPr txBox="1"/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99955781" name="Google Shape;18;p4"/>
          <p:cNvSpPr txBox="1"/>
          <p:nvPr>
            <p:ph type="body" idx="1"/>
          </p:nvPr>
        </p:nvSpPr>
        <p:spPr bwMode="auto">
          <a:xfrm>
            <a:off x="540000" y="1052300"/>
            <a:ext cx="5795399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9AF075"/>
              </a:buClr>
              <a:buSzPts val="1800"/>
              <a:buChar char="■"/>
              <a:defRPr sz="13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15429073" name="Google Shape;19;p4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two columns" preserve="0" showMasterPhAnim="0" showMasterSp="1" type="twoColTx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3119649" name="Google Shape;21;p5"/>
          <p:cNvSpPr txBox="1"/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32706909" name="Google Shape;22;p5"/>
          <p:cNvSpPr txBox="1"/>
          <p:nvPr>
            <p:ph type="body" idx="1"/>
          </p:nvPr>
        </p:nvSpPr>
        <p:spPr bwMode="auto"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1280859776" name="Google Shape;23;p5"/>
          <p:cNvSpPr txBox="1"/>
          <p:nvPr>
            <p:ph type="body" idx="2"/>
          </p:nvPr>
        </p:nvSpPr>
        <p:spPr bwMode="auto">
          <a:xfrm>
            <a:off x="4832399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1482634884" name="Google Shape;24;p5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3275528" name="Google Shape;26;p6"/>
          <p:cNvSpPr txBox="1"/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73124705" name="Google Shape;27;p6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One column text" preserve="0" showMasterPhAnim="0" showMasterSp="1" userDrawn="1">
  <p:cSld name="ONE_COLUM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6437229" name="Google Shape;29;p7"/>
          <p:cNvSpPr txBox="1"/>
          <p:nvPr>
            <p:ph type="title"/>
          </p:nvPr>
        </p:nvSpPr>
        <p:spPr bwMode="auto"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799019826" name="Google Shape;30;p7"/>
          <p:cNvSpPr txBox="1"/>
          <p:nvPr>
            <p:ph type="body" idx="1"/>
          </p:nvPr>
        </p:nvSpPr>
        <p:spPr bwMode="auto"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2128587256" name="Google Shape;31;p7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Main point" preserve="0" showMasterPhAnim="0" showMasterSp="1" userDrawn="1">
  <p:cSld name="MAIN_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188338" name="Google Shape;33;p8"/>
          <p:cNvSpPr txBox="1"/>
          <p:nvPr>
            <p:ph type="title"/>
          </p:nvPr>
        </p:nvSpPr>
        <p:spPr bwMode="auto"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defRPr/>
            </a:pPr>
            <a:endParaRPr/>
          </a:p>
        </p:txBody>
      </p:sp>
      <p:sp>
        <p:nvSpPr>
          <p:cNvPr id="1456845933" name="Google Shape;34;p8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title and description" preserve="0" showMasterPhAnim="0" showMasterSp="1" userDrawn="1">
  <p:cSld name="SECTION_TITLE_AND_DESCRI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9954401" name="Google Shape;36;p9"/>
          <p:cNvSpPr/>
          <p:nvPr/>
        </p:nvSpPr>
        <p:spPr bwMode="auto"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6661345" name="Google Shape;37;p9"/>
          <p:cNvSpPr txBox="1"/>
          <p:nvPr>
            <p:ph type="title"/>
          </p:nvPr>
        </p:nvSpPr>
        <p:spPr bwMode="auto">
          <a:xfrm>
            <a:off x="265500" y="1233175"/>
            <a:ext cx="4045199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pPr>
              <a:defRPr/>
            </a:pPr>
            <a:endParaRPr/>
          </a:p>
        </p:txBody>
      </p:sp>
      <p:sp>
        <p:nvSpPr>
          <p:cNvPr id="1769093099" name="Google Shape;38;p9"/>
          <p:cNvSpPr txBox="1"/>
          <p:nvPr>
            <p:ph type="subTitle" idx="1"/>
          </p:nvPr>
        </p:nvSpPr>
        <p:spPr bwMode="auto">
          <a:xfrm>
            <a:off x="265500" y="2803075"/>
            <a:ext cx="4045199" cy="12350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>
              <a:defRPr/>
            </a:pPr>
            <a:endParaRPr/>
          </a:p>
        </p:txBody>
      </p:sp>
      <p:sp>
        <p:nvSpPr>
          <p:cNvPr id="1613665291" name="Google Shape;39;p9"/>
          <p:cNvSpPr txBox="1"/>
          <p:nvPr>
            <p:ph type="body" idx="2"/>
          </p:nvPr>
        </p:nvSpPr>
        <p:spPr bwMode="auto"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02099002" name="Google Shape;40;p9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aption" preserve="0" showMasterPhAnim="0" showMasterSp="1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16735" name="Google Shape;42;p10"/>
          <p:cNvSpPr txBox="1"/>
          <p:nvPr>
            <p:ph type="body" idx="1"/>
          </p:nvPr>
        </p:nvSpPr>
        <p:spPr bwMode="auto"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906511389" name="Google Shape;43;p10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simple-light-2">
    <p:bg>
      <p:bgPr shadeToTitle="0">
        <a:blipFill>
          <a:blip r:embed="rId13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2385026" name="Google Shape;6;p1"/>
          <p:cNvSpPr txBox="1"/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3652345" name="Google Shape;7;p1"/>
          <p:cNvSpPr txBox="1"/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92587583" name="Google Shape;8;p1"/>
          <p:cNvSpPr txBox="1"/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2.xml" 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3.xml" 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Relationship Id="rId4" Type="http://schemas.openxmlformats.org/officeDocument/2006/relationships/image" Target="../media/image31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6.jpg"/><Relationship Id="rId6" Type="http://schemas.openxmlformats.org/officeDocument/2006/relationships/image" Target="../media/image43.jpg"/><Relationship Id="rId7" Type="http://schemas.openxmlformats.org/officeDocument/2006/relationships/image" Target="../media/image44.jpg"/><Relationship Id="rId8" Type="http://schemas.openxmlformats.org/officeDocument/2006/relationships/image" Target="../media/image45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tariffs.gov.karelia.ru/news/deistv" TargetMode="External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2.png"/><Relationship Id="rId3" Type="http://schemas.openxmlformats.org/officeDocument/2006/relationships/image" Target="../media/image12.jpg"/><Relationship Id="rId4" Type="http://schemas.openxmlformats.org/officeDocument/2006/relationships/image" Target="../media/image53.png"/><Relationship Id="rId5" Type="http://schemas.openxmlformats.org/officeDocument/2006/relationships/image" Target="../media/image54.jpg"/><Relationship Id="rId6" Type="http://schemas.openxmlformats.org/officeDocument/2006/relationships/image" Target="../media/image55.png"/><Relationship Id="rId7" Type="http://schemas.openxmlformats.org/officeDocument/2006/relationships/chart" Target="../charts/chart4.xml" 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1.jpg"/><Relationship Id="rId3" Type="http://schemas.openxmlformats.org/officeDocument/2006/relationships/image" Target="../media/image7.jpg"/><Relationship Id="rId4" Type="http://schemas.openxmlformats.org/officeDocument/2006/relationships/image" Target="../media/image14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2.jpg"/><Relationship Id="rId3" Type="http://schemas.openxmlformats.org/officeDocument/2006/relationships/image" Target="../media/image63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kareliainvest.ru/proposals/49" TargetMode="External"/><Relationship Id="rId3" Type="http://schemas.openxmlformats.org/officeDocument/2006/relationships/image" Target="../media/image70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1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g"/><Relationship Id="rId3" Type="http://schemas.openxmlformats.org/officeDocument/2006/relationships/image" Target="../media/image10.pn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g"/><Relationship Id="rId3" Type="http://schemas.openxmlformats.org/officeDocument/2006/relationships/image" Target="../media/image8.jpg"/><Relationship Id="rId4" Type="http://schemas.openxmlformats.org/officeDocument/2006/relationships/image" Target="../media/image18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image" Target="../media/image22.jpg"/><Relationship Id="rId6" Type="http://schemas.openxmlformats.org/officeDocument/2006/relationships/image" Target="../media/image23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 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4315189" name="Google Shape;54;p13"/>
          <p:cNvSpPr txBox="1"/>
          <p:nvPr>
            <p:ph type="ctrTitle"/>
          </p:nvPr>
        </p:nvSpPr>
        <p:spPr bwMode="auto">
          <a:xfrm>
            <a:off x="997200" y="2486899"/>
            <a:ext cx="8178300" cy="104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28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Инвестиционный паспорт Пряжинского национального муниципального района </a:t>
            </a:r>
            <a:endParaRPr sz="28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1393293148" name="Google Shape;55;p13"/>
          <p:cNvPicPr/>
          <p:nvPr/>
        </p:nvPicPr>
        <p:blipFill>
          <a:blip r:embed="rId3">
            <a:alphaModFix/>
          </a:blip>
          <a:srcRect l="416" t="0" r="415" b="0"/>
          <a:stretch/>
        </p:blipFill>
        <p:spPr bwMode="auto">
          <a:xfrm>
            <a:off x="1078300" y="1032800"/>
            <a:ext cx="823525" cy="114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4278913" name="Google Shape;141;p22"/>
          <p:cNvSpPr txBox="1"/>
          <p:nvPr>
            <p:ph type="title"/>
          </p:nvPr>
        </p:nvSpPr>
        <p:spPr bwMode="auto">
          <a:xfrm>
            <a:off x="540000" y="3320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показатели социально-экономического развития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540755485" name="Google Shape;142;p22"/>
          <p:cNvSpPr txBox="1"/>
          <p:nvPr/>
        </p:nvSpPr>
        <p:spPr bwMode="auto">
          <a:xfrm>
            <a:off x="540000" y="789650"/>
            <a:ext cx="657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Численность зарегистрированных предприятий по отраслям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graphicFrame>
        <p:nvGraphicFramePr>
          <p:cNvPr id="374655353" name=""/>
          <p:cNvGraphicFramePr>
            <a:graphicFrameLocks xmlns:a="http://schemas.openxmlformats.org/drawingml/2006/main"/>
          </p:cNvGraphicFramePr>
          <p:nvPr/>
        </p:nvGraphicFramePr>
        <p:xfrm rot="0">
          <a:off x="630236" y="1399779"/>
          <a:ext cx="7715074" cy="3743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194854" name="Google Shape;148;p23"/>
          <p:cNvSpPr txBox="1"/>
          <p:nvPr>
            <p:ph type="title"/>
          </p:nvPr>
        </p:nvSpPr>
        <p:spPr bwMode="auto">
          <a:xfrm>
            <a:off x="540000" y="3320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показатели социально-экономического развития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061851445" name="Google Shape;149;p23"/>
          <p:cNvSpPr txBox="1"/>
          <p:nvPr/>
        </p:nvSpPr>
        <p:spPr bwMode="auto">
          <a:xfrm>
            <a:off x="540000" y="793700"/>
            <a:ext cx="7558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Объём инвестиций в основной капитал по кругу крупных и средних предприятий по источникам финансирования, тыс. рублей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961009322" name="Google Shape;150;p23"/>
          <p:cNvSpPr txBox="1"/>
          <p:nvPr>
            <p:ph type="body" idx="1"/>
          </p:nvPr>
        </p:nvSpPr>
        <p:spPr bwMode="auto">
          <a:xfrm>
            <a:off x="387598" y="2982071"/>
            <a:ext cx="2859178" cy="519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  <a:defRPr/>
            </a:pPr>
            <a:r>
              <a:rPr lang="ru" sz="21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820 539 </a:t>
            </a:r>
            <a:r>
              <a:rPr lang="ru" sz="2100" b="1" i="0" u="none" strike="noStrike" cap="none" spc="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₽</a:t>
            </a:r>
            <a:endParaRPr sz="21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450345247" name="Google Shape;151;p23"/>
          <p:cNvSpPr txBox="1"/>
          <p:nvPr>
            <p:ph type="body" idx="1"/>
          </p:nvPr>
        </p:nvSpPr>
        <p:spPr bwMode="auto">
          <a:xfrm>
            <a:off x="387600" y="2724138"/>
            <a:ext cx="28509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Собственные средства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085432937" name="Google Shape;152;p23"/>
          <p:cNvSpPr txBox="1"/>
          <p:nvPr>
            <p:ph type="body" idx="1"/>
          </p:nvPr>
        </p:nvSpPr>
        <p:spPr bwMode="auto">
          <a:xfrm>
            <a:off x="3070350" y="2982071"/>
            <a:ext cx="2864218" cy="519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  <a:defRPr/>
            </a:pPr>
            <a:r>
              <a:rPr lang="ru" sz="2100" b="1" i="0" u="none" strike="noStrike" cap="none" spc="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643 420 ₽</a:t>
            </a:r>
            <a:endParaRPr sz="21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473251151" name="Google Shape;153;p23"/>
          <p:cNvSpPr txBox="1"/>
          <p:nvPr>
            <p:ph type="body" idx="1"/>
          </p:nvPr>
        </p:nvSpPr>
        <p:spPr bwMode="auto">
          <a:xfrm>
            <a:off x="3070350" y="2724138"/>
            <a:ext cx="28509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Привлечённые средства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756867404" name="Google Shape;154;p23"/>
          <p:cNvSpPr txBox="1"/>
          <p:nvPr>
            <p:ph type="body" idx="1"/>
          </p:nvPr>
        </p:nvSpPr>
        <p:spPr bwMode="auto">
          <a:xfrm>
            <a:off x="5829300" y="2982071"/>
            <a:ext cx="2860258" cy="519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  <a:defRPr/>
            </a:pPr>
            <a:r>
              <a:rPr lang="ru" sz="21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48 570 </a:t>
            </a:r>
            <a:r>
              <a:rPr lang="ru" sz="2100" b="1" i="0" u="none" strike="noStrike" cap="none" spc="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₽</a:t>
            </a:r>
            <a:endParaRPr sz="21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908075787" name="Google Shape;155;p23"/>
          <p:cNvSpPr txBox="1"/>
          <p:nvPr>
            <p:ph type="body" idx="1"/>
          </p:nvPr>
        </p:nvSpPr>
        <p:spPr bwMode="auto">
          <a:xfrm>
            <a:off x="5829300" y="2724138"/>
            <a:ext cx="28509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 том числе бюджетные средства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982744292" name="Google Shape;156;p23"/>
          <p:cNvSpPr txBox="1"/>
          <p:nvPr>
            <p:ph type="body" idx="1"/>
          </p:nvPr>
        </p:nvSpPr>
        <p:spPr bwMode="auto">
          <a:xfrm>
            <a:off x="2540097" y="4046786"/>
            <a:ext cx="4079638" cy="519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  <a:defRPr/>
            </a:pPr>
            <a:r>
              <a:rPr lang="ru" sz="2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Всего 1 463 959 </a:t>
            </a:r>
            <a:r>
              <a:rPr lang="ru" sz="2100" b="1" i="0" u="none" strike="noStrike" cap="none" spc="0">
                <a:solidFill>
                  <a:schemeClr val="bg1"/>
                </a:solidFill>
                <a:latin typeface="Manrope"/>
                <a:ea typeface="Manrope"/>
                <a:cs typeface="Manrope"/>
              </a:rPr>
              <a:t>₽</a:t>
            </a:r>
            <a:endParaRPr sz="2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1524802421" name="Google Shape;157;p2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559099" y="2109775"/>
            <a:ext cx="507899" cy="50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8770535" name="Google Shape;158;p23"/>
          <p:cNvPicPr/>
          <p:nvPr/>
        </p:nvPicPr>
        <p:blipFill>
          <a:blip r:embed="rId3">
            <a:alphaModFix/>
          </a:blip>
          <a:srcRect l="10000" t="0" r="10000" b="0"/>
          <a:stretch/>
        </p:blipFill>
        <p:spPr bwMode="auto">
          <a:xfrm>
            <a:off x="4241850" y="2033575"/>
            <a:ext cx="507901" cy="50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676830" name="Google Shape;159;p23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7000800" y="2109775"/>
            <a:ext cx="507899" cy="507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4187990" name="Google Shape;164;p24"/>
          <p:cNvSpPr txBox="1"/>
          <p:nvPr>
            <p:ph type="title"/>
          </p:nvPr>
        </p:nvSpPr>
        <p:spPr bwMode="auto">
          <a:xfrm>
            <a:off x="540000" y="3320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показатели социально-экономического развития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729278777" name="Google Shape;165;p24"/>
          <p:cNvSpPr txBox="1"/>
          <p:nvPr/>
        </p:nvSpPr>
        <p:spPr bwMode="auto">
          <a:xfrm>
            <a:off x="540000" y="717500"/>
            <a:ext cx="7558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Объём инвестиций в основной капитал (крупный, средний бизнес) по видам экономической деятельности, тыс.рублей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375943599" name="Google Shape;166;p24"/>
          <p:cNvSpPr txBox="1"/>
          <p:nvPr/>
        </p:nvSpPr>
        <p:spPr bwMode="auto">
          <a:xfrm>
            <a:off x="6314098" y="4447198"/>
            <a:ext cx="2379060" cy="551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9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Общий объем инвестиций</a:t>
            </a:r>
            <a:endParaRPr sz="9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1 463 959 тыс.руб.</a:t>
            </a:r>
            <a:endParaRPr sz="12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graphicFrame>
        <p:nvGraphicFramePr>
          <p:cNvPr id="1924204582" name=""/>
          <p:cNvGraphicFramePr>
            <a:graphicFrameLocks xmlns:a="http://schemas.openxmlformats.org/drawingml/2006/main"/>
          </p:cNvGraphicFramePr>
          <p:nvPr/>
        </p:nvGraphicFramePr>
        <p:xfrm rot="0">
          <a:off x="1270547" y="1288269"/>
          <a:ext cx="6602904" cy="3434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85933" name="Google Shape;172;p25"/>
          <p:cNvSpPr txBox="1"/>
          <p:nvPr>
            <p:ph type="title"/>
          </p:nvPr>
        </p:nvSpPr>
        <p:spPr bwMode="auto">
          <a:xfrm>
            <a:off x="540000" y="3320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показатели социально-экономического развития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863892771" name="Google Shape;173;p25"/>
          <p:cNvSpPr txBox="1"/>
          <p:nvPr/>
        </p:nvSpPr>
        <p:spPr bwMode="auto">
          <a:xfrm>
            <a:off x="540000" y="793700"/>
            <a:ext cx="755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Торговля и платные услуги населению 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922142396" name="Google Shape;174;p25"/>
          <p:cNvSpPr txBox="1"/>
          <p:nvPr>
            <p:ph type="body" idx="1"/>
          </p:nvPr>
        </p:nvSpPr>
        <p:spPr bwMode="auto">
          <a:xfrm>
            <a:off x="436800" y="1541475"/>
            <a:ext cx="4480500" cy="2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88800" lvl="0" indent="-228250" algn="l"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Оборот розничной торговли — 1 567,5 млн рублей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Оборот общественного питания — увеличился в сопоставимых ценах в 3,3 раза по отношению к 2024 г.</a:t>
            </a:r>
            <a:b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</a:b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(без субъектов малого предпринимательства)</a:t>
            </a:r>
            <a:endParaRPr lang="ru"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49" algn="l">
              <a:spcBef>
                <a:spcPts val="999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Объем платных услуг - 256,18 млн рублей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Количество магазинов — 69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Количество  павильонов — 2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Количество магазинов федеральных торговых сетей — 10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100"/>
              <a:buFont typeface="Manrope"/>
              <a:buChar char="●"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7674690" name="Google Shape;179;p26"/>
          <p:cNvSpPr txBox="1"/>
          <p:nvPr>
            <p:ph type="body" idx="1"/>
          </p:nvPr>
        </p:nvSpPr>
        <p:spPr bwMode="auto">
          <a:xfrm>
            <a:off x="540000" y="1600250"/>
            <a:ext cx="4460100" cy="17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8800" lvl="0" indent="-228568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5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ЗАО «Шуялес»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568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5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ООО «Соломенский лесозавод»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568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5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ЗАО «Эссойла»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568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5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АО «Совхоз Ведлозерский»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568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5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ООО «Прионежская горная компания»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75000"/>
              </a:lnSpc>
              <a:spcBef>
                <a:spcPts val="1000"/>
              </a:spcBef>
              <a:spcAft>
                <a:spcPts val="1000"/>
              </a:spcAft>
              <a:buSzPts val="605"/>
              <a:buNone/>
              <a:defRPr/>
            </a:pPr>
            <a:endParaRPr sz="6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98592222" name="Google Shape;180;p26"/>
          <p:cNvSpPr txBox="1"/>
          <p:nvPr>
            <p:ph type="title"/>
          </p:nvPr>
        </p:nvSpPr>
        <p:spPr bwMode="auto">
          <a:xfrm>
            <a:off x="540000" y="4844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Характеристика основных видов экономической деятельности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802080474" name="Google Shape;181;p26"/>
          <p:cNvSpPr txBox="1"/>
          <p:nvPr/>
        </p:nvSpPr>
        <p:spPr bwMode="auto">
          <a:xfrm>
            <a:off x="540000" y="9461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Основа экономики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1654797011" name="Google Shape;182;p26"/>
          <p:cNvPicPr/>
          <p:nvPr/>
        </p:nvPicPr>
        <p:blipFill>
          <a:blip r:embed="rId2">
            <a:alphaModFix/>
          </a:blip>
          <a:srcRect l="0" t="11710" r="0" b="11700"/>
          <a:stretch/>
        </p:blipFill>
        <p:spPr bwMode="auto">
          <a:xfrm>
            <a:off x="5142975" y="1023950"/>
            <a:ext cx="3219900" cy="18495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pic>
        <p:nvPicPr>
          <p:cNvPr id="1840718358" name="Google Shape;183;p26"/>
          <p:cNvPicPr/>
          <p:nvPr/>
        </p:nvPicPr>
        <p:blipFill>
          <a:blip r:embed="rId3">
            <a:alphaModFix/>
          </a:blip>
          <a:srcRect l="13898" t="0" r="13897" b="0"/>
          <a:stretch/>
        </p:blipFill>
        <p:spPr bwMode="auto">
          <a:xfrm>
            <a:off x="4132925" y="3046575"/>
            <a:ext cx="1919099" cy="18495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</p:pic>
      <p:pic>
        <p:nvPicPr>
          <p:cNvPr id="1258680234" name="Google Shape;184;p26"/>
          <p:cNvPicPr/>
          <p:nvPr/>
        </p:nvPicPr>
        <p:blipFill>
          <a:blip r:embed="rId4">
            <a:alphaModFix/>
          </a:blip>
          <a:srcRect l="12514" t="0" r="12506" b="0"/>
          <a:stretch/>
        </p:blipFill>
        <p:spPr bwMode="auto">
          <a:xfrm>
            <a:off x="6429425" y="2490050"/>
            <a:ext cx="2523000" cy="2339699"/>
          </a:xfrm>
          <a:prstGeom prst="flowChartConnector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6026854" name="Google Shape;189;p27"/>
          <p:cNvSpPr txBox="1"/>
          <p:nvPr/>
        </p:nvSpPr>
        <p:spPr bwMode="auto">
          <a:xfrm rot="0" flipH="0" flipV="0">
            <a:off x="5146849" y="3329550"/>
            <a:ext cx="3473878" cy="37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marL="360000" lvl="0" indent="0" algn="l">
              <a:lnSpc>
                <a:spcPct val="114999"/>
              </a:lnSpc>
              <a:spcBef>
                <a:spcPts val="999"/>
              </a:spcBef>
              <a:spcAft>
                <a:spcPts val="999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latin typeface="Manrope"/>
              <a:ea typeface="Manrope"/>
              <a:cs typeface="Manrope"/>
            </a:endParaRPr>
          </a:p>
        </p:txBody>
      </p:sp>
      <p:sp>
        <p:nvSpPr>
          <p:cNvPr id="625071094" name="Google Shape;190;p27"/>
          <p:cNvSpPr txBox="1"/>
          <p:nvPr>
            <p:ph type="body" idx="1"/>
          </p:nvPr>
        </p:nvSpPr>
        <p:spPr bwMode="auto">
          <a:xfrm flipH="0" flipV="0">
            <a:off x="341174" y="3093737"/>
            <a:ext cx="8152241" cy="1533481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marL="360000" lvl="0" indent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0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Розничная торговля - 12,6%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just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0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Строительство зданий - 5,6%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just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ru" sz="10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Деятельность туристических агентств  и прочих организаций, предоставляющих услуги  в сфере  туризма, предоставление мест для временного проживания - 2,4%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0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Обработка древесины - 3,6%</a:t>
            </a:r>
            <a:r>
              <a:rPr lang="en-US" sz="10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        </a:t>
            </a:r>
            <a:r>
              <a:rPr lang="ru" sz="10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Производство пищевых продуктов- 2,0%</a:t>
            </a:r>
            <a:endParaRPr sz="1000" b="0" i="0" u="none" strike="noStrike" cap="none" spc="0">
              <a:solidFill>
                <a:schemeClr val="lt1"/>
              </a:solidFill>
              <a:latin typeface="Times New Roman"/>
              <a:cs typeface="Times New Roman"/>
            </a:endParaRPr>
          </a:p>
          <a:p>
            <a:pPr marL="360000" lvl="0" indent="0" algn="l">
              <a:lnSpc>
                <a:spcPct val="114999"/>
              </a:lnSpc>
              <a:spcBef>
                <a:spcPts val="999"/>
              </a:spcBef>
              <a:spcAft>
                <a:spcPts val="999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0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Рыбная отрасль - 3,8%</a:t>
            </a:r>
            <a:r>
              <a:rPr lang="ru" sz="10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                 Лесоводство и лесозаготовки</a:t>
            </a:r>
            <a:r>
              <a:rPr lang="ru" sz="10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-4,2%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l">
              <a:lnSpc>
                <a:spcPct val="114999"/>
              </a:lnSpc>
              <a:spcBef>
                <a:spcPts val="999"/>
              </a:spcBef>
              <a:spcAft>
                <a:spcPts val="999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l">
              <a:lnSpc>
                <a:spcPct val="114999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just">
              <a:lnSpc>
                <a:spcPct val="95000"/>
              </a:lnSpc>
              <a:spcBef>
                <a:spcPts val="999"/>
              </a:spcBef>
              <a:spcAft>
                <a:spcPts val="999"/>
              </a:spcAft>
              <a:buNone/>
              <a:defRPr/>
            </a:pPr>
            <a:endParaRPr lang="ru"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60000" lvl="0" indent="0" algn="just">
              <a:lnSpc>
                <a:spcPct val="95000"/>
              </a:lnSpc>
              <a:spcBef>
                <a:spcPts val="999"/>
              </a:spcBef>
              <a:spcAft>
                <a:spcPts val="999"/>
              </a:spcAft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412992019" name="Google Shape;191;p27"/>
          <p:cNvSpPr txBox="1"/>
          <p:nvPr>
            <p:ph type="title"/>
          </p:nvPr>
        </p:nvSpPr>
        <p:spPr bwMode="auto">
          <a:xfrm>
            <a:off x="301875" y="1262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Характеристика основных видов экономической деятельности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829046" name="Google Shape;192;p27"/>
          <p:cNvSpPr txBox="1"/>
          <p:nvPr>
            <p:ph type="body" idx="1"/>
          </p:nvPr>
        </p:nvSpPr>
        <p:spPr bwMode="auto">
          <a:xfrm>
            <a:off x="301875" y="956700"/>
            <a:ext cx="4202400" cy="12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95999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Добыча полезных ископаемых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95999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Лесное хозяйство и предоставление услуг в этой области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95999" lvl="0" indent="0" algn="l">
              <a:lnSpc>
                <a:spcPct val="114999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Сельское хозяйство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183807545" name="Google Shape;193;p27"/>
          <p:cNvSpPr txBox="1"/>
          <p:nvPr/>
        </p:nvSpPr>
        <p:spPr bwMode="auto">
          <a:xfrm>
            <a:off x="301875" y="556500"/>
            <a:ext cx="5795399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виды экономической деятельности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56515017" name="Google Shape;194;p27"/>
          <p:cNvPicPr/>
          <p:nvPr/>
        </p:nvPicPr>
        <p:blipFill>
          <a:blip r:embed="rId2">
            <a:alphaModFix/>
          </a:blip>
          <a:srcRect l="0" t="563" r="0" b="563"/>
          <a:stretch/>
        </p:blipFill>
        <p:spPr bwMode="auto">
          <a:xfrm>
            <a:off x="399425" y="999925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4126539" name="Google Shape;195;p2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99425" y="1353813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807543" name="Google Shape;196;p27"/>
          <p:cNvPicPr/>
          <p:nvPr/>
        </p:nvPicPr>
        <p:blipFill>
          <a:blip r:embed="rId4">
            <a:alphaModFix/>
          </a:blip>
          <a:srcRect l="0" t="563" r="0" b="563"/>
          <a:stretch/>
        </p:blipFill>
        <p:spPr bwMode="auto">
          <a:xfrm>
            <a:off x="414000" y="1819213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070178" name="Google Shape;197;p27"/>
          <p:cNvPicPr/>
          <p:nvPr/>
        </p:nvPicPr>
        <p:blipFill>
          <a:blip r:embed="rId5">
            <a:alphaModFix/>
          </a:blip>
          <a:srcRect l="0" t="563" r="0" b="563"/>
          <a:stretch/>
        </p:blipFill>
        <p:spPr bwMode="auto">
          <a:xfrm>
            <a:off x="5020850" y="999913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3879927" name="Google Shape;198;p27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5020850" y="1448263"/>
            <a:ext cx="252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2338899" name="Google Shape;199;p27"/>
          <p:cNvSpPr txBox="1"/>
          <p:nvPr>
            <p:ph type="body" idx="1"/>
          </p:nvPr>
        </p:nvSpPr>
        <p:spPr bwMode="auto">
          <a:xfrm flipH="0" flipV="0">
            <a:off x="4887299" y="875799"/>
            <a:ext cx="3047999" cy="585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marL="395999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Обработка древесины и производство изделий из дерева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95999" lvl="0" indent="0" algn="l">
              <a:lnSpc>
                <a:spcPct val="114999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Производство пищевых продуктов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144696410" name="Google Shape;200;p27"/>
          <p:cNvSpPr txBox="1"/>
          <p:nvPr/>
        </p:nvSpPr>
        <p:spPr bwMode="auto">
          <a:xfrm flipH="0" flipV="0">
            <a:off x="435499" y="2071212"/>
            <a:ext cx="5796837" cy="396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Малый и средний бизнес 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056483413" name="Google Shape;201;p27"/>
          <p:cNvSpPr txBox="1"/>
          <p:nvPr>
            <p:ph type="body" idx="1"/>
          </p:nvPr>
        </p:nvSpPr>
        <p:spPr bwMode="auto">
          <a:xfrm flipH="0" flipV="0">
            <a:off x="435499" y="2530170"/>
            <a:ext cx="8372700" cy="563567"/>
          </a:xfrm>
          <a:prstGeom prst="rect">
            <a:avLst/>
          </a:prstGeom>
        </p:spPr>
        <p:txBody>
          <a:bodyPr spcFirstLastPara="1" vertOverflow="overflow" horzOverflow="overflow" vert="horz" wrap="square" lIns="91422" tIns="91422" rIns="91422" bIns="91422" numCol="1" spcCol="0" rtlCol="0" fromWordArt="0" anchor="t" anchorCtr="0" forceAA="0" upright="0" compatLnSpc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На 1 января 2025года  на территории Пряжинского района зарегистрировано 1896 субъектов МСП и самозанятых граждан.,. Данный сектор в экономике сложился следующим образом: 1 среднее предприятие, 13 малых, 474 микропредприятия, 359 индивидуальных предпринимателей.</a:t>
            </a:r>
            <a:endParaRPr sz="10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436730622" name="Google Shape;202;p27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435499" y="3141749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272373" name="Google Shape;205;p27"/>
          <p:cNvPicPr/>
          <p:nvPr/>
        </p:nvPicPr>
        <p:blipFill>
          <a:blip r:embed="rId8">
            <a:alphaModFix/>
          </a:blip>
          <a:srcRect l="0" t="563" r="0" b="563"/>
          <a:stretch/>
        </p:blipFill>
        <p:spPr bwMode="auto">
          <a:xfrm>
            <a:off x="435499" y="3734478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847164" name="Google Shape;208;p27"/>
          <p:cNvPicPr/>
          <p:nvPr/>
        </p:nvPicPr>
        <p:blipFill>
          <a:blip r:embed="rId9">
            <a:alphaModFix/>
          </a:blip>
          <a:srcRect l="0" t="0" r="0" b="0"/>
          <a:stretch/>
        </p:blipFill>
        <p:spPr bwMode="auto">
          <a:xfrm>
            <a:off x="435499" y="4375218"/>
            <a:ext cx="252000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340288" name="Google Shape;209;p27"/>
          <p:cNvSpPr txBox="1"/>
          <p:nvPr/>
        </p:nvSpPr>
        <p:spPr bwMode="auto">
          <a:xfrm flipH="0" flipV="0">
            <a:off x="4721897" y="4552949"/>
            <a:ext cx="2752191" cy="396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Строительство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075932937" name="Google Shape;210;p27"/>
          <p:cNvSpPr txBox="1"/>
          <p:nvPr>
            <p:ph type="body" idx="1"/>
          </p:nvPr>
        </p:nvSpPr>
        <p:spPr bwMode="auto">
          <a:xfrm flipH="0" flipV="0">
            <a:off x="4941597" y="4733923"/>
            <a:ext cx="3572696" cy="342463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marL="0" lvl="0" indent="0" algn="l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 2025 году введено 23 000 кв. м жилья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703335153" name="Google Shape;195;p2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780673" y="4375218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346694" name="Google Shape;198;p27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2780672" y="4123217"/>
            <a:ext cx="2520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7077868" name="Google Shape;197;p27"/>
          <p:cNvPicPr/>
          <p:nvPr/>
        </p:nvPicPr>
        <p:blipFill>
          <a:blip r:embed="rId5">
            <a:alphaModFix/>
          </a:blip>
          <a:srcRect l="0" t="562" r="0" b="563"/>
          <a:stretch/>
        </p:blipFill>
        <p:spPr bwMode="auto">
          <a:xfrm>
            <a:off x="435498" y="4123217"/>
            <a:ext cx="252000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3933749" name="Google Shape;216;p28"/>
          <p:cNvSpPr txBox="1"/>
          <p:nvPr>
            <p:ph type="title"/>
          </p:nvPr>
        </p:nvSpPr>
        <p:spPr bwMode="auto">
          <a:xfrm>
            <a:off x="540000" y="4844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Инфраструктура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789004586" name="Google Shape;217;p28"/>
          <p:cNvSpPr txBox="1"/>
          <p:nvPr/>
        </p:nvSpPr>
        <p:spPr bwMode="auto">
          <a:xfrm>
            <a:off x="540000" y="946100"/>
            <a:ext cx="451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Характеристика транспортной инфраструктуры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330467401" name="Google Shape;218;p28"/>
          <p:cNvSpPr txBox="1"/>
          <p:nvPr>
            <p:ph type="body" idx="1"/>
          </p:nvPr>
        </p:nvSpPr>
        <p:spPr bwMode="auto">
          <a:xfrm>
            <a:off x="844550" y="2607725"/>
            <a:ext cx="5276100" cy="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Ближайшие действующие аэропорты — Санкт-Петербург (400 км), Петрозаводск (39 км)</a:t>
            </a:r>
            <a:endParaRPr sz="10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10401625" name="Google Shape;219;p28"/>
          <p:cNvSpPr txBox="1"/>
          <p:nvPr>
            <p:ph type="body" idx="1"/>
          </p:nvPr>
        </p:nvSpPr>
        <p:spPr bwMode="auto">
          <a:xfrm>
            <a:off x="929750" y="1511550"/>
            <a:ext cx="5405700" cy="10602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0" lv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  <a:defRPr/>
            </a:pPr>
            <a:r>
              <a:rPr lang="ru" sz="105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Основу транспортной сети составляют участки автомобильных дорог федерального значения: М-18 «Кола» и автомобильная дорога от Санкт-Петербурга через Приозерск, Сортавалу до Петрозаводска</a:t>
            </a:r>
            <a:endParaRPr sz="105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75"/>
              <a:buNone/>
              <a:defRPr/>
            </a:pPr>
            <a:r>
              <a:rPr lang="ru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В северной части проходит железнодорожная линия Петрозаводск-Сортавала, крупнейшие станции: Падозеро, Эссойла, Кутижма, Виллагора, Чална</a:t>
            </a:r>
            <a:endParaRPr sz="105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275"/>
              <a:buNone/>
              <a:defRPr/>
            </a:pPr>
            <a:endParaRPr sz="105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l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275"/>
              <a:buNone/>
              <a:defRPr/>
            </a:pPr>
            <a:endParaRPr sz="2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2137964154" name="Google Shape;220;p2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30000" y="2150325"/>
            <a:ext cx="214550" cy="2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615174" name="Google Shape;221;p2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630000" y="1554625"/>
            <a:ext cx="214550" cy="2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247364" name="Google Shape;222;p28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630000" y="2669950"/>
            <a:ext cx="214550" cy="2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633693" name="Google Shape;223;p2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96325" y="3569100"/>
            <a:ext cx="2601900" cy="146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31424773" name="Google Shape;224;p28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6487800" y="152400"/>
            <a:ext cx="2503800" cy="1878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764006223" name="Google Shape;225;p28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3564375" y="3487348"/>
            <a:ext cx="2463900" cy="1626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89061336" name="Google Shape;226;p28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6507749" y="2669949"/>
            <a:ext cx="2463898" cy="149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dur="indefinite" restart="never" nodeType="tmRoot">
          <p:childTnLst>
            <p:seq concurrent="1" nextAc="seek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00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76400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0150850" name="Google Shape;231;p29"/>
          <p:cNvSpPr txBox="1"/>
          <p:nvPr>
            <p:ph type="title"/>
          </p:nvPr>
        </p:nvSpPr>
        <p:spPr bwMode="auto">
          <a:xfrm>
            <a:off x="540000" y="4082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Инфраструктура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55061133" name="Google Shape;232;p29"/>
          <p:cNvSpPr txBox="1"/>
          <p:nvPr/>
        </p:nvSpPr>
        <p:spPr bwMode="auto">
          <a:xfrm>
            <a:off x="540000" y="869900"/>
            <a:ext cx="5795399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поставщики услуг связи на территории района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611835467" name="Google Shape;233;p29"/>
          <p:cNvSpPr txBox="1"/>
          <p:nvPr>
            <p:ph type="body" idx="1"/>
          </p:nvPr>
        </p:nvSpPr>
        <p:spPr bwMode="auto">
          <a:xfrm>
            <a:off x="949775" y="1241000"/>
            <a:ext cx="3622199" cy="16686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ПАО «Ростелеком»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ПАО «МТС»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ПАО «МегаФон»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ООО «Теле2 Мобайл»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14999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ПАО «Вымпелком»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989449731" name="Google Shape;234;p29"/>
          <p:cNvSpPr txBox="1"/>
          <p:nvPr/>
        </p:nvSpPr>
        <p:spPr bwMode="auto">
          <a:xfrm>
            <a:off x="540000" y="3085399"/>
            <a:ext cx="403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Виды оказываемых услуг связи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103614024" name="Google Shape;235;p29"/>
          <p:cNvSpPr txBox="1"/>
          <p:nvPr>
            <p:ph type="body" idx="1"/>
          </p:nvPr>
        </p:nvSpPr>
        <p:spPr bwMode="auto">
          <a:xfrm>
            <a:off x="540000" y="3409399"/>
            <a:ext cx="4032000" cy="14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</a:rPr>
              <a:t>Оказываются следующие виды услуг связи: местная телефонная связь, универсальная телематическая связь, услуги связи для цели эфирного вещания, междугородная и международная связь, услуги по передаче данных, подвижная радиотелефонная связь, документальная электросвязь.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269407526" name="Google Shape;236;p29"/>
          <p:cNvSpPr/>
          <p:nvPr/>
        </p:nvSpPr>
        <p:spPr bwMode="auto">
          <a:xfrm>
            <a:off x="5583600" y="4014500"/>
            <a:ext cx="3020400" cy="581700"/>
          </a:xfrm>
          <a:prstGeom prst="roundRect">
            <a:avLst>
              <a:gd name="adj" fmla="val 16667"/>
            </a:avLst>
          </a:prstGeom>
          <a:solidFill>
            <a:srgbClr val="1538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6000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000" u="sng">
                <a:solidFill>
                  <a:srgbClr val="91E6B3"/>
                </a:solidFill>
                <a:hlinkClick r:id="rId2" tooltip="https://tariffs.gov.karelia.ru/news/deistv"/>
              </a:rPr>
              <a:t>Действующие тарифы и нормативы на коммунальные услуги для населения</a:t>
            </a:r>
            <a:endParaRPr sz="1000" u="sng">
              <a:solidFill>
                <a:srgbClr val="91E6B3"/>
              </a:solidFill>
            </a:endParaRPr>
          </a:p>
        </p:txBody>
      </p:sp>
      <p:pic>
        <p:nvPicPr>
          <p:cNvPr id="792432276" name="Google Shape;237;p2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733750" y="4150025"/>
            <a:ext cx="186300" cy="18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9292526" name="Google Shape;238;p29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729146" y="1283400"/>
            <a:ext cx="1377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9029597" name="Google Shape;239;p2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690000" y="1612963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0719952" name="Google Shape;240;p29"/>
          <p:cNvPicPr/>
          <p:nvPr/>
        </p:nvPicPr>
        <p:blipFill>
          <a:blip r:embed="rId6">
            <a:alphaModFix/>
          </a:blip>
          <a:srcRect l="0" t="288" r="0" b="278"/>
          <a:stretch/>
        </p:blipFill>
        <p:spPr bwMode="auto">
          <a:xfrm>
            <a:off x="690000" y="1942525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9350311" name="Google Shape;241;p29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690000" y="2248525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592874" name="Google Shape;242;p29"/>
          <p:cNvPicPr/>
          <p:nvPr/>
        </p:nvPicPr>
        <p:blipFill>
          <a:blip r:embed="rId8">
            <a:alphaModFix/>
          </a:blip>
          <a:srcRect l="1257" t="0" r="1247" b="0"/>
          <a:stretch/>
        </p:blipFill>
        <p:spPr bwMode="auto">
          <a:xfrm>
            <a:off x="690000" y="2601649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7507919" name="Google Shape;247;p30"/>
          <p:cNvPicPr/>
          <p:nvPr/>
        </p:nvPicPr>
        <p:blipFill>
          <a:blip r:embed="rId3">
            <a:alphaModFix/>
          </a:blip>
          <a:srcRect l="18107" t="0" r="18113" b="0"/>
          <a:stretch/>
        </p:blipFill>
        <p:spPr bwMode="auto">
          <a:xfrm>
            <a:off x="0" y="3360000"/>
            <a:ext cx="1839000" cy="1783500"/>
          </a:xfrm>
          <a:prstGeom prst="flowChartDelay">
            <a:avLst/>
          </a:prstGeom>
          <a:noFill/>
          <a:ln>
            <a:noFill/>
          </a:ln>
        </p:spPr>
      </p:pic>
      <p:sp>
        <p:nvSpPr>
          <p:cNvPr id="1777694613" name="Google Shape;248;p30"/>
          <p:cNvSpPr txBox="1"/>
          <p:nvPr>
            <p:ph type="title"/>
          </p:nvPr>
        </p:nvSpPr>
        <p:spPr bwMode="auto">
          <a:xfrm>
            <a:off x="450000" y="173250"/>
            <a:ext cx="19074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Образование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445001871" name="Google Shape;249;p30"/>
          <p:cNvSpPr txBox="1"/>
          <p:nvPr>
            <p:ph type="body" idx="1"/>
          </p:nvPr>
        </p:nvSpPr>
        <p:spPr bwMode="auto">
          <a:xfrm>
            <a:off x="450000" y="634950"/>
            <a:ext cx="3899700" cy="9144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388800" lvl="0" indent="-22825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3</a:t>
            </a: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учреждений дошкольного образования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just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6 общих общеобразовательных школ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just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2 учреждений дополнительного образования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endParaRPr sz="9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079829193" name="Google Shape;250;p30"/>
          <p:cNvSpPr txBox="1"/>
          <p:nvPr/>
        </p:nvSpPr>
        <p:spPr bwMode="auto">
          <a:xfrm>
            <a:off x="450000" y="1549350"/>
            <a:ext cx="403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Уровень образованности населения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333950475" name="Google Shape;251;p30"/>
          <p:cNvSpPr txBox="1"/>
          <p:nvPr/>
        </p:nvSpPr>
        <p:spPr bwMode="auto">
          <a:xfrm>
            <a:off x="1976800" y="3870050"/>
            <a:ext cx="350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Численность учащихся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40326205" name="Google Shape;252;p30"/>
          <p:cNvSpPr txBox="1"/>
          <p:nvPr>
            <p:ph type="body" idx="1"/>
          </p:nvPr>
        </p:nvSpPr>
        <p:spPr bwMode="auto">
          <a:xfrm>
            <a:off x="2003100" y="4208675"/>
            <a:ext cx="24048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0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1414</a:t>
            </a:r>
            <a:r>
              <a:rPr lang="ru" sz="10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учащихся средних общеобразовательных школ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graphicFrame>
        <p:nvGraphicFramePr>
          <p:cNvPr id="1828823622" name="Google Shape;253;p30"/>
          <p:cNvGraphicFramePr>
            <a:graphicFrameLocks xmlns:a="http://schemas.openxmlformats.org/drawingml/2006/main"/>
          </p:cNvGraphicFramePr>
          <p:nvPr/>
        </p:nvGraphicFramePr>
        <p:xfrm rot="0">
          <a:off x="4873650" y="1205113"/>
          <a:ext cx="3000000" cy="3000000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{5E61252F-888F-4D73-9226-A8493B72EA89}</a:tableStyleId>
                <a:noFill/>
              </a:tblPr>
              <a:tblGrid>
                <a:gridCol w="3397900"/>
                <a:gridCol w="716875"/>
              </a:tblGrid>
              <a:tr h="43635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endParaRPr sz="1300" b="1">
                        <a:solidFill>
                          <a:srgbClr val="9AF075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 anchor="ctr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9525" algn="ctr">
                      <a:solidFill>
                        <a:srgbClr val="9E9E9E">
                          <a:alpha val="0"/>
                        </a:srgbClr>
                      </a:solidFill>
                    </a:lnT>
                    <a:lnB w="19050" algn="ctr">
                      <a:solidFill>
                        <a:srgbClr val="15384A">
                          <a:alpha val="0"/>
                        </a:srgbClr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300" b="1">
                          <a:solidFill>
                            <a:srgbClr val="9AF075"/>
                          </a:solidFill>
                          <a:latin typeface="Manrope"/>
                          <a:ea typeface="Manrope"/>
                          <a:cs typeface="Manrope"/>
                        </a:rPr>
                        <a:t> </a:t>
                      </a:r>
                      <a:endParaRPr sz="1300" b="1">
                        <a:solidFill>
                          <a:srgbClr val="9AF075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 anchor="ctr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9525" algn="ctr">
                      <a:solidFill>
                        <a:srgbClr val="9E9E9E">
                          <a:alpha val="0"/>
                        </a:srgbClr>
                      </a:solidFill>
                    </a:lnT>
                    <a:lnB w="19050" algn="ctr">
                      <a:solidFill>
                        <a:srgbClr val="15384A">
                          <a:alpha val="0"/>
                        </a:srgbClr>
                      </a:solidFill>
                    </a:lnB>
                  </a:tcPr>
                </a:tc>
              </a:tr>
              <a:tr h="4068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Стационаров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>
                          <a:alpha val="0"/>
                        </a:srgbClr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4 шт.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>
                          <a:alpha val="0"/>
                        </a:srgbClr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50535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Койко-мест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95</a:t>
                      </a: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 шт.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4068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Врачебных амбулаторий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3 шт.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4068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Фельдшерско-акушерских пунктов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 anchor="ctr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10 шт.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 anchor="ctr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4068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Отделений скорой медицинской помощи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3 шт.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50535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Среднесписочная численность врачей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 anchor="ctr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51</a:t>
                      </a: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 чел.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 anchor="ctr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593675">
                <a:tc>
                  <a:txBody>
                    <a:bodyPr/>
                    <a:p>
                      <a:pPr marL="0" lvl="0" indent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Среднесписочная численность среднего медицинского персонала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>
                          <a:alpha val="0"/>
                        </a:srgbClr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11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116 чел.</a:t>
                      </a:r>
                      <a:endParaRPr sz="11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126000" marB="126000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>
                          <a:alpha val="0"/>
                        </a:srgbClr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283560942" name="Google Shape;254;p30"/>
          <p:cNvSpPr txBox="1"/>
          <p:nvPr>
            <p:ph type="title"/>
          </p:nvPr>
        </p:nvSpPr>
        <p:spPr bwMode="auto">
          <a:xfrm>
            <a:off x="4794275" y="1205125"/>
            <a:ext cx="226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Здравоохранение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834747317" name="Google Shape;255;p30"/>
          <p:cNvPicPr/>
          <p:nvPr/>
        </p:nvPicPr>
        <p:blipFill>
          <a:blip r:embed="rId4">
            <a:alphaModFix/>
          </a:blip>
          <a:srcRect l="11282" t="0" r="11281" b="0"/>
          <a:stretch/>
        </p:blipFill>
        <p:spPr bwMode="auto">
          <a:xfrm>
            <a:off x="7111849" y="-346450"/>
            <a:ext cx="2075976" cy="2013282"/>
          </a:xfrm>
          <a:prstGeom prst="flowChartDocument">
            <a:avLst/>
          </a:prstGeom>
          <a:noFill/>
          <a:ln>
            <a:noFill/>
          </a:ln>
        </p:spPr>
      </p:pic>
      <p:cxnSp>
        <p:nvCxnSpPr>
          <p:cNvPr id="1178136179" name="Google Shape;256;p30"/>
          <p:cNvCxnSpPr>
            <a:cxnSpLocks/>
          </p:cNvCxnSpPr>
          <p:nvPr/>
        </p:nvCxnSpPr>
        <p:spPr bwMode="auto">
          <a:xfrm>
            <a:off x="4572000" y="255300"/>
            <a:ext cx="0" cy="4632900"/>
          </a:xfrm>
          <a:prstGeom prst="straightConnector1">
            <a:avLst/>
          </a:prstGeom>
          <a:noFill/>
          <a:ln w="19050" cap="flat" cmpd="sng">
            <a:solidFill>
              <a:srgbClr val="15384A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83932044" name="Google Shape;258;p30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5518736" y="-12"/>
            <a:ext cx="1482300" cy="987876"/>
          </a:xfrm>
          <a:prstGeom prst="flowChartDocument">
            <a:avLst/>
          </a:prstGeom>
          <a:noFill/>
          <a:ln>
            <a:noFill/>
          </a:ln>
        </p:spPr>
      </p:pic>
      <p:pic>
        <p:nvPicPr>
          <p:cNvPr id="1797921684" name="Google Shape;259;p30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4061262" y="-12"/>
            <a:ext cx="1346705" cy="900288"/>
          </a:xfrm>
          <a:prstGeom prst="flowChartDocument">
            <a:avLst/>
          </a:prstGeom>
          <a:noFill/>
          <a:ln>
            <a:noFill/>
          </a:ln>
        </p:spPr>
      </p:pic>
      <p:graphicFrame>
        <p:nvGraphicFramePr>
          <p:cNvPr id="1853597292" name=""/>
          <p:cNvGraphicFramePr>
            <a:graphicFrameLocks xmlns:a="http://schemas.openxmlformats.org/drawingml/2006/main"/>
          </p:cNvGraphicFramePr>
          <p:nvPr/>
        </p:nvGraphicFramePr>
        <p:xfrm rot="0">
          <a:off x="188759" y="1830339"/>
          <a:ext cx="4383239" cy="1482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9255191" name="Google Shape;264;p31"/>
          <p:cNvSpPr txBox="1"/>
          <p:nvPr>
            <p:ph type="title"/>
          </p:nvPr>
        </p:nvSpPr>
        <p:spPr bwMode="auto">
          <a:xfrm>
            <a:off x="540000" y="4082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Финансовая инфраструктура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089711381" name="Google Shape;265;p31"/>
          <p:cNvSpPr txBox="1"/>
          <p:nvPr>
            <p:ph type="body" idx="1"/>
          </p:nvPr>
        </p:nvSpPr>
        <p:spPr bwMode="auto">
          <a:xfrm>
            <a:off x="540000" y="1270100"/>
            <a:ext cx="4032000" cy="14844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0" lv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Крупнейшие кредитные организации:</a:t>
            </a: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ПАО «Сбербанк России»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АО «Почта Банк»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317274150" name="Google Shape;266;p31"/>
          <p:cNvSpPr txBox="1"/>
          <p:nvPr/>
        </p:nvSpPr>
        <p:spPr bwMode="auto">
          <a:xfrm>
            <a:off x="540000" y="869900"/>
            <a:ext cx="403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Кредитные организации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383933191" name="Google Shape;267;p31"/>
          <p:cNvSpPr txBox="1"/>
          <p:nvPr>
            <p:ph type="body" idx="1"/>
          </p:nvPr>
        </p:nvSpPr>
        <p:spPr bwMode="auto">
          <a:xfrm>
            <a:off x="4231650" y="1273800"/>
            <a:ext cx="4032000" cy="11307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0" lv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Виды оказываемых услуг: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114999"/>
              </a:lnSpc>
              <a:spcBef>
                <a:spcPts val="1000"/>
              </a:spcBef>
              <a:spcAft>
                <a:spcPts val="100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Банковское обслуживание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815228839" name="Google Shape;268;p31"/>
          <p:cNvSpPr txBox="1"/>
          <p:nvPr>
            <p:ph type="body" idx="1"/>
          </p:nvPr>
        </p:nvSpPr>
        <p:spPr bwMode="auto">
          <a:xfrm>
            <a:off x="540000" y="3222800"/>
            <a:ext cx="4032000" cy="14844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45720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ПАО «Росгосстрах»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СПАО «Ингосстрах»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СМК «РЕСО-Мед</a:t>
            </a: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14999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endParaRPr sz="10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923266703" name="Google Shape;269;p31"/>
          <p:cNvSpPr txBox="1"/>
          <p:nvPr/>
        </p:nvSpPr>
        <p:spPr bwMode="auto">
          <a:xfrm>
            <a:off x="540000" y="2670200"/>
            <a:ext cx="403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Крупные страховые компании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31663246" name="Google Shape;270;p31"/>
          <p:cNvSpPr txBox="1"/>
          <p:nvPr>
            <p:ph type="body" idx="1"/>
          </p:nvPr>
        </p:nvSpPr>
        <p:spPr bwMode="auto">
          <a:xfrm>
            <a:off x="4231650" y="2929800"/>
            <a:ext cx="4032000" cy="17631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0" lv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Виды оказываемых услуг: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Страхование имущества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Добровольное медицинское страхование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ОСАГО и КАСКО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Страхование жизни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Комплексное обслуживание юридических лиц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983573012" name="Google Shape;271;p3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738200" y="161529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609655" name="Google Shape;272;p3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97400" y="1940300"/>
            <a:ext cx="297601" cy="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5457054" name="Google Shape;273;p31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86600" y="3313300"/>
            <a:ext cx="319199" cy="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509217" name="Google Shape;274;p3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684200" y="3675000"/>
            <a:ext cx="324000" cy="35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337357" name="Google Shape;275;p31"/>
          <p:cNvPicPr/>
          <p:nvPr/>
        </p:nvPicPr>
        <p:blipFill>
          <a:blip r:embed="rId6">
            <a:alphaModFix/>
          </a:blip>
          <a:srcRect l="19" t="0" r="28" b="0"/>
          <a:stretch/>
        </p:blipFill>
        <p:spPr bwMode="auto">
          <a:xfrm>
            <a:off x="738200" y="3857149"/>
            <a:ext cx="216000" cy="215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3905661" name="Google Shape;60;p14"/>
          <p:cNvSpPr txBox="1"/>
          <p:nvPr/>
        </p:nvSpPr>
        <p:spPr bwMode="auto">
          <a:xfrm>
            <a:off x="540000" y="1378525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Административный центр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пгт. Пряжа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87810628" name="Google Shape;61;p14"/>
          <p:cNvSpPr txBox="1"/>
          <p:nvPr/>
        </p:nvSpPr>
        <p:spPr bwMode="auto">
          <a:xfrm>
            <a:off x="540000" y="1964871"/>
            <a:ext cx="3009717" cy="56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Общая численность населения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11 689</a:t>
            </a: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 человек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485909267" name="Google Shape;62;p14"/>
          <p:cNvSpPr txBox="1"/>
          <p:nvPr/>
        </p:nvSpPr>
        <p:spPr bwMode="auto">
          <a:xfrm>
            <a:off x="540000" y="2551225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Площадь муниципального образования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6395</a:t>
            </a: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 кв. км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556067481" name="Google Shape;63;p14"/>
          <p:cNvSpPr txBox="1"/>
          <p:nvPr/>
        </p:nvSpPr>
        <p:spPr bwMode="auto">
          <a:xfrm>
            <a:off x="567775" y="3137575"/>
            <a:ext cx="3480000" cy="21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Крупные предприятия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1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  <a:p>
            <a:pPr marL="388800" lvl="0" indent="-22825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ЗАО «Шуялес»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ООО «Соломенский лесозавод»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ЗАО «Эссойла»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АО «Совхоз Ведлозерский»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ООО «Прионежская горная компания»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247883771" name="Google Shape;64;p14"/>
          <p:cNvSpPr txBox="1"/>
          <p:nvPr>
            <p:ph type="title"/>
          </p:nvPr>
        </p:nvSpPr>
        <p:spPr bwMode="auto">
          <a:xfrm>
            <a:off x="540000" y="332000"/>
            <a:ext cx="4032000" cy="10157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Пряжинский национальный муниципальный район - исконная земля карел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6723396" name="Google Shape;281;p32"/>
          <p:cNvSpPr txBox="1"/>
          <p:nvPr>
            <p:ph type="title"/>
          </p:nvPr>
        </p:nvSpPr>
        <p:spPr bwMode="auto">
          <a:xfrm>
            <a:off x="540000" y="2558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Культура и туризм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761916253" name="Google Shape;282;p32"/>
          <p:cNvSpPr txBox="1"/>
          <p:nvPr>
            <p:ph type="body" idx="1"/>
          </p:nvPr>
        </p:nvSpPr>
        <p:spPr bwMode="auto">
          <a:xfrm>
            <a:off x="540000" y="1117700"/>
            <a:ext cx="3025800" cy="16707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388800" lvl="0" indent="-22825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Туристский, развлекательный комплекс «Вотчина карельского деда мороза Талви Укко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Многофункциональный туристско-оздоровительный комплекс «Сямозеро»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Эко-комплекс Husky Moa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Туристический комплекс Karjala Park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177324909" name="Google Shape;283;p32"/>
          <p:cNvSpPr txBox="1"/>
          <p:nvPr/>
        </p:nvSpPr>
        <p:spPr bwMode="auto">
          <a:xfrm>
            <a:off x="540000" y="717500"/>
            <a:ext cx="403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достопримечательности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757729358" name="Google Shape;284;p32"/>
          <p:cNvSpPr txBox="1"/>
          <p:nvPr/>
        </p:nvSpPr>
        <p:spPr bwMode="auto">
          <a:xfrm>
            <a:off x="6260700" y="2234300"/>
            <a:ext cx="280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Численность учреждений культурно-досугового типа — 14</a:t>
            </a:r>
            <a:endParaRPr sz="12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0966749" name="Google Shape;285;p32"/>
          <p:cNvSpPr txBox="1"/>
          <p:nvPr>
            <p:ph type="body" idx="1"/>
          </p:nvPr>
        </p:nvSpPr>
        <p:spPr bwMode="auto">
          <a:xfrm>
            <a:off x="3356400" y="1117700"/>
            <a:ext cx="2865300" cy="17331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388800" lvl="0" indent="-22825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Часовня Рождества Богородицы в д. Маньга (XVIII века)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Этнодеревня «Киндасово»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Деревня Рубчойла (XVIII век)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Деревня Корза (14-15 вв)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Старинное село Крошнозеро (1563 год)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647452628" name="Google Shape;286;p32"/>
          <p:cNvSpPr txBox="1"/>
          <p:nvPr>
            <p:ph type="body" idx="1"/>
          </p:nvPr>
        </p:nvSpPr>
        <p:spPr bwMode="auto">
          <a:xfrm>
            <a:off x="6096600" y="1117700"/>
            <a:ext cx="2507400" cy="9633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388800" lvl="0" indent="-22825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Зоокомплекс «Три медведя»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Рудный парк «Тулмозерье»</a:t>
            </a: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endParaRPr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676289214" name="Google Shape;287;p32"/>
          <p:cNvPicPr/>
          <p:nvPr/>
        </p:nvPicPr>
        <p:blipFill>
          <a:blip r:embed="rId2">
            <a:alphaModFix/>
          </a:blip>
          <a:srcRect l="2980" t="0" r="2989" b="0"/>
          <a:stretch/>
        </p:blipFill>
        <p:spPr bwMode="auto">
          <a:xfrm>
            <a:off x="732075" y="3035800"/>
            <a:ext cx="2335800" cy="15564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pic>
        <p:nvPicPr>
          <p:cNvPr id="733190900" name="Google Shape;288;p32"/>
          <p:cNvPicPr/>
          <p:nvPr/>
        </p:nvPicPr>
        <p:blipFill>
          <a:blip r:embed="rId3">
            <a:alphaModFix/>
          </a:blip>
          <a:srcRect l="0" t="29" r="0" b="19"/>
          <a:stretch/>
        </p:blipFill>
        <p:spPr bwMode="auto">
          <a:xfrm>
            <a:off x="3444300" y="3035800"/>
            <a:ext cx="2335800" cy="15564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pic>
        <p:nvPicPr>
          <p:cNvPr id="1573057296" name="Google Shape;289;p32"/>
          <p:cNvPicPr/>
          <p:nvPr/>
        </p:nvPicPr>
        <p:blipFill>
          <a:blip r:embed="rId4">
            <a:alphaModFix/>
          </a:blip>
          <a:srcRect l="0" t="485" r="0" b="483"/>
          <a:stretch/>
        </p:blipFill>
        <p:spPr bwMode="auto">
          <a:xfrm>
            <a:off x="6260700" y="3035800"/>
            <a:ext cx="2335800" cy="15564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042244182" name="Google Shape;290;p32"/>
          <p:cNvSpPr txBox="1"/>
          <p:nvPr>
            <p:ph type="body" idx="1"/>
          </p:nvPr>
        </p:nvSpPr>
        <p:spPr bwMode="auto">
          <a:xfrm>
            <a:off x="540000" y="4576600"/>
            <a:ext cx="2667000" cy="5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2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Вотчина карельского деда мороза Талви Укко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73496812" name="Google Shape;291;p32"/>
          <p:cNvSpPr txBox="1"/>
          <p:nvPr>
            <p:ph type="body" idx="1"/>
          </p:nvPr>
        </p:nvSpPr>
        <p:spPr bwMode="auto">
          <a:xfrm>
            <a:off x="3402450" y="4576600"/>
            <a:ext cx="2419500" cy="5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2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Часовня Рождества Богородицы в д. Маньга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867223435" name="Google Shape;292;p32"/>
          <p:cNvSpPr txBox="1"/>
          <p:nvPr>
            <p:ph type="body" idx="1"/>
          </p:nvPr>
        </p:nvSpPr>
        <p:spPr bwMode="auto">
          <a:xfrm>
            <a:off x="6156524" y="4671550"/>
            <a:ext cx="2419500" cy="3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2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Рудный парк Тулмозерье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4712412" name="Google Shape;281;p32"/>
          <p:cNvSpPr txBox="1"/>
          <p:nvPr>
            <p:ph type="title"/>
          </p:nvPr>
        </p:nvSpPr>
        <p:spPr bwMode="auto">
          <a:xfrm>
            <a:off x="540000" y="255799"/>
            <a:ext cx="4032000" cy="4617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Культура и туризм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295819401" name="Google Shape;282;p32"/>
          <p:cNvSpPr txBox="1"/>
          <p:nvPr>
            <p:ph type="body" idx="1"/>
          </p:nvPr>
        </p:nvSpPr>
        <p:spPr bwMode="auto">
          <a:xfrm>
            <a:off x="540000" y="1117697"/>
            <a:ext cx="3025800" cy="1670699"/>
          </a:xfrm>
          <a:prstGeom prst="rect">
            <a:avLst/>
          </a:prstGeom>
        </p:spPr>
        <p:txBody>
          <a:bodyPr spcFirstLastPara="1" wrap="square" lIns="91423" tIns="90000" rIns="91423" bIns="91423" anchor="t" anchorCtr="0">
            <a:noAutofit/>
          </a:bodyPr>
          <a:lstStyle/>
          <a:p>
            <a:pPr marL="388800" lvl="0" indent="-228249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Этнокультурный центр Пряжинского национального муниципального района . пгт.Пряжа</a:t>
            </a:r>
            <a:endParaRPr lang="ru"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388800" lvl="0" indent="-228249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База отдыха &amp;ресторан Нуозъярви с.Крошнозеро</a:t>
            </a:r>
            <a:endParaRPr lang="ru" sz="11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619632061" name="Google Shape;283;p32"/>
          <p:cNvSpPr txBox="1"/>
          <p:nvPr/>
        </p:nvSpPr>
        <p:spPr bwMode="auto">
          <a:xfrm>
            <a:off x="540000" y="717498"/>
            <a:ext cx="4032000" cy="4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достопримечательности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013738385" name="Google Shape;285;p32"/>
          <p:cNvSpPr txBox="1"/>
          <p:nvPr>
            <p:ph type="body" idx="1"/>
          </p:nvPr>
        </p:nvSpPr>
        <p:spPr bwMode="auto">
          <a:xfrm flipH="0" flipV="0">
            <a:off x="3623099" y="3395449"/>
            <a:ext cx="1464225" cy="769799"/>
          </a:xfrm>
          <a:prstGeom prst="rect">
            <a:avLst/>
          </a:prstGeom>
        </p:spPr>
        <p:txBody>
          <a:bodyPr spcFirstLastPara="1" wrap="square" lIns="91423" tIns="90000" rIns="91423" bIns="91423" anchor="t" anchorCtr="0">
            <a:noAutofit/>
          </a:bodyPr>
          <a:lstStyle/>
          <a:p>
            <a:pPr>
              <a:defRPr/>
            </a:pPr>
            <a:r>
              <a:rPr/>
              <a:t>Баща</a:t>
            </a:r>
            <a:endParaRPr/>
          </a:p>
        </p:txBody>
      </p:sp>
      <p:sp>
        <p:nvSpPr>
          <p:cNvPr id="1570797932" name="Google Shape;286;p32"/>
          <p:cNvSpPr txBox="1"/>
          <p:nvPr>
            <p:ph type="body" idx="1"/>
          </p:nvPr>
        </p:nvSpPr>
        <p:spPr bwMode="auto">
          <a:xfrm flipH="0" flipV="1">
            <a:off x="7039949" y="2080999"/>
            <a:ext cx="1564049" cy="490750"/>
          </a:xfrm>
          <a:prstGeom prst="rect">
            <a:avLst/>
          </a:prstGeom>
        </p:spPr>
        <p:txBody>
          <a:bodyPr spcFirstLastPara="1" wrap="square" lIns="91423" tIns="90000" rIns="91423" bIns="91423" anchor="t" anchorCtr="0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895674003" name="Google Shape;290;p32"/>
          <p:cNvSpPr txBox="1"/>
          <p:nvPr>
            <p:ph type="body" idx="1"/>
          </p:nvPr>
        </p:nvSpPr>
        <p:spPr bwMode="auto">
          <a:xfrm>
            <a:off x="540000" y="4576599"/>
            <a:ext cx="2670238" cy="391233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spAutoFit/>
          </a:bodyPr>
          <a:lstStyle/>
          <a:p>
            <a:pPr>
              <a:defRPr/>
            </a:pPr>
            <a:r>
              <a:rPr/>
              <a:t>Этно-</a:t>
            </a:r>
            <a:endParaRPr/>
          </a:p>
        </p:txBody>
      </p:sp>
      <p:sp>
        <p:nvSpPr>
          <p:cNvPr id="900713630" name="Google Shape;291;p32"/>
          <p:cNvSpPr txBox="1"/>
          <p:nvPr>
            <p:ph type="body" idx="1"/>
          </p:nvPr>
        </p:nvSpPr>
        <p:spPr bwMode="auto">
          <a:xfrm>
            <a:off x="3658970" y="4414662"/>
            <a:ext cx="2425259" cy="391235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74093191" name="Google Shape;292;p32"/>
          <p:cNvSpPr txBox="1"/>
          <p:nvPr>
            <p:ph type="body" idx="1"/>
          </p:nvPr>
        </p:nvSpPr>
        <p:spPr bwMode="auto">
          <a:xfrm>
            <a:off x="6335712" y="4576599"/>
            <a:ext cx="2419859" cy="391235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23687550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4897797" y="2326374"/>
            <a:ext cx="3706199" cy="2250225"/>
          </a:xfrm>
          <a:prstGeom prst="rect">
            <a:avLst/>
          </a:prstGeom>
        </p:spPr>
      </p:pic>
      <p:pic>
        <p:nvPicPr>
          <p:cNvPr id="89198384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97354" y="2326374"/>
            <a:ext cx="3480345" cy="2250225"/>
          </a:xfrm>
          <a:prstGeom prst="rect">
            <a:avLst/>
          </a:prstGeom>
        </p:spPr>
      </p:pic>
      <p:sp>
        <p:nvSpPr>
          <p:cNvPr id="1503371087" name=""/>
          <p:cNvSpPr txBox="1"/>
          <p:nvPr/>
        </p:nvSpPr>
        <p:spPr bwMode="auto">
          <a:xfrm flipH="0" flipV="0">
            <a:off x="797354" y="4467056"/>
            <a:ext cx="2269829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28878964" name="object 3"/>
          <p:cNvPicPr/>
          <p:nvPr/>
        </p:nvPicPr>
        <p:blipFill>
          <a:blip r:embed="rId2"/>
          <a:stretch/>
        </p:blipFill>
        <p:spPr bwMode="auto">
          <a:xfrm>
            <a:off x="4935600" y="3478536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7607615" name="object 3"/>
          <p:cNvPicPr/>
          <p:nvPr/>
        </p:nvPicPr>
        <p:blipFill>
          <a:blip r:embed="rId2"/>
          <a:stretch/>
        </p:blipFill>
        <p:spPr bwMode="auto">
          <a:xfrm>
            <a:off x="4937399" y="3200724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287236" name="object 3"/>
          <p:cNvPicPr/>
          <p:nvPr/>
        </p:nvPicPr>
        <p:blipFill>
          <a:blip r:embed="rId2"/>
          <a:stretch/>
        </p:blipFill>
        <p:spPr bwMode="auto">
          <a:xfrm>
            <a:off x="4937399" y="2903067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365566" name="object 3"/>
          <p:cNvPicPr/>
          <p:nvPr/>
        </p:nvPicPr>
        <p:blipFill>
          <a:blip r:embed="rId2"/>
          <a:stretch/>
        </p:blipFill>
        <p:spPr bwMode="auto">
          <a:xfrm>
            <a:off x="4937399" y="2593918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8003347" name="object 3"/>
          <p:cNvPicPr/>
          <p:nvPr/>
        </p:nvPicPr>
        <p:blipFill>
          <a:blip r:embed="rId2"/>
          <a:stretch/>
        </p:blipFill>
        <p:spPr bwMode="auto">
          <a:xfrm>
            <a:off x="4937399" y="2290259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0084105" name="object 3"/>
          <p:cNvPicPr/>
          <p:nvPr/>
        </p:nvPicPr>
        <p:blipFill>
          <a:blip r:embed="rId2"/>
          <a:stretch/>
        </p:blipFill>
        <p:spPr bwMode="auto">
          <a:xfrm>
            <a:off x="4937399" y="2016448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6819382" name="object 3"/>
          <p:cNvPicPr/>
          <p:nvPr/>
        </p:nvPicPr>
        <p:blipFill>
          <a:blip r:embed="rId2"/>
          <a:stretch/>
        </p:blipFill>
        <p:spPr bwMode="auto">
          <a:xfrm>
            <a:off x="4935600" y="1764830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877080" name="object 3"/>
          <p:cNvPicPr/>
          <p:nvPr/>
        </p:nvPicPr>
        <p:blipFill>
          <a:blip r:embed="rId2"/>
          <a:stretch/>
        </p:blipFill>
        <p:spPr bwMode="auto">
          <a:xfrm>
            <a:off x="4924604" y="1493367"/>
            <a:ext cx="201600" cy="20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903780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913609" y="1229549"/>
            <a:ext cx="223589" cy="223589"/>
          </a:xfrm>
          <a:prstGeom prst="rect">
            <a:avLst/>
          </a:prstGeom>
        </p:spPr>
      </p:pic>
      <p:pic>
        <p:nvPicPr>
          <p:cNvPr id="141070828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913609" y="853560"/>
            <a:ext cx="223589" cy="223589"/>
          </a:xfrm>
          <a:prstGeom prst="rect">
            <a:avLst/>
          </a:prstGeom>
        </p:spPr>
      </p:pic>
      <p:sp>
        <p:nvSpPr>
          <p:cNvPr id="13827063" name="PlaceHolder 1"/>
          <p:cNvSpPr>
            <a:spLocks noGrp="1"/>
          </p:cNvSpPr>
          <p:nvPr>
            <p:ph type="title"/>
          </p:nvPr>
        </p:nvSpPr>
        <p:spPr bwMode="auto">
          <a:xfrm>
            <a:off x="4395960" y="0"/>
            <a:ext cx="3016800" cy="45755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spAutoFit/>
          </a:bodyPr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" sz="1800" b="1" u="none" strike="noStrike">
                <a:solidFill>
                  <a:srgbClr val="95DF00"/>
                </a:solidFill>
                <a:latin typeface="Manrope"/>
                <a:ea typeface="Manrope"/>
              </a:rPr>
              <a:t>Туризм</a:t>
            </a:r>
            <a:r>
              <a:rPr lang="ru-RU" sz="1800" b="1" u="none" strike="noStrike">
                <a:solidFill>
                  <a:srgbClr val="95DF00"/>
                </a:solidFill>
                <a:latin typeface="Manrope"/>
                <a:ea typeface="Manrope"/>
              </a:rPr>
              <a:t> </a:t>
            </a:r>
            <a:endParaRPr lang="ru-RU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5608936" name="Google Shape;272;p 2"/>
          <p:cNvSpPr/>
          <p:nvPr/>
        </p:nvSpPr>
        <p:spPr bwMode="auto">
          <a:xfrm>
            <a:off x="4572000" y="457560"/>
            <a:ext cx="404280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400" b="1" u="none" strike="noStrike">
                <a:solidFill>
                  <a:srgbClr val="95DF00"/>
                </a:solidFill>
                <a:latin typeface="Manrope"/>
                <a:ea typeface="Manrope"/>
              </a:rPr>
              <a:t>Карта туристических объектов</a:t>
            </a: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21391449" name=""/>
          <p:cNvPicPr/>
          <p:nvPr/>
        </p:nvPicPr>
        <p:blipFill>
          <a:blip r:embed="rId4"/>
          <a:stretch/>
        </p:blipFill>
        <p:spPr bwMode="auto">
          <a:xfrm>
            <a:off x="4572000" y="3876840"/>
            <a:ext cx="466200" cy="190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7055378" name=""/>
          <p:cNvPicPr/>
          <p:nvPr/>
        </p:nvPicPr>
        <p:blipFill>
          <a:blip r:embed="rId5"/>
          <a:stretch/>
        </p:blipFill>
        <p:spPr bwMode="auto">
          <a:xfrm>
            <a:off x="4572000" y="4277160"/>
            <a:ext cx="466200" cy="190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1963307" name=""/>
          <p:cNvPicPr/>
          <p:nvPr/>
        </p:nvPicPr>
        <p:blipFill>
          <a:blip r:embed="rId6"/>
          <a:stretch/>
        </p:blipFill>
        <p:spPr bwMode="auto">
          <a:xfrm>
            <a:off x="4572000" y="4781520"/>
            <a:ext cx="466200" cy="19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8558194" name=""/>
          <p:cNvSpPr/>
          <p:nvPr/>
        </p:nvSpPr>
        <p:spPr bwMode="auto">
          <a:xfrm>
            <a:off x="5137199" y="3819600"/>
            <a:ext cx="4007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defRPr/>
            </a:pPr>
            <a:r>
              <a:rPr lang="ru-RU" sz="1200" b="0" u="none" strike="noStrike">
                <a:solidFill>
                  <a:schemeClr val="lt1"/>
                </a:solidFill>
                <a:latin typeface="Arial"/>
                <a:ea typeface="Arial"/>
              </a:rPr>
              <a:t>Действующий объект / ведутся работы по расширению</a:t>
            </a:r>
            <a:endParaRPr lang="ru-RU" sz="1200" b="0" u="none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3012705" name=""/>
          <p:cNvSpPr/>
          <p:nvPr/>
        </p:nvSpPr>
        <p:spPr bwMode="auto">
          <a:xfrm>
            <a:off x="5137199" y="4213800"/>
            <a:ext cx="396072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200" b="0" u="none" strike="noStrike">
                <a:solidFill>
                  <a:schemeClr val="lt1"/>
                </a:solidFill>
                <a:latin typeface="Arial"/>
                <a:ea typeface="Arial"/>
              </a:rPr>
              <a:t>Получен земельный участок / ведется строительство / проектирование</a:t>
            </a:r>
            <a:endParaRPr lang="ru-RU" sz="1200" b="0" u="none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  <a:defRPr/>
            </a:pPr>
            <a:r>
              <a:rPr lang="en-US" sz="1200" b="0" u="none" strike="noStrike">
                <a:solidFill>
                  <a:schemeClr val="lt1"/>
                </a:solidFill>
                <a:latin typeface="Arial"/>
                <a:ea typeface="Arial"/>
              </a:rPr>
              <a:t>Участок не предоставлен, проект на стадии решения организационных вопросов</a:t>
            </a:r>
            <a:endParaRPr lang="ru-RU" sz="1200" b="0" u="none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6413214" name=""/>
          <p:cNvSpPr/>
          <p:nvPr/>
        </p:nvSpPr>
        <p:spPr bwMode="auto">
          <a:xfrm flipH="0" flipV="0">
            <a:off x="4865072" y="806735"/>
            <a:ext cx="3845519" cy="2872337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ООО «Турсервис»</a:t>
            </a:r>
            <a:endParaRPr sz="1400" b="0" i="0" u="none" strike="noStrike" cap="none" spc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ООО «Курорты Карелии»</a:t>
            </a:r>
            <a:endParaRPr sz="1400" b="0" i="0" u="none" strike="noStrike" cap="none" spc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ООО «Лахта»</a:t>
            </a:r>
            <a:endParaRPr sz="1400" b="0" i="0" u="none" strike="noStrike" cap="none" spc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ООО «Сям-озеро Парк»</a:t>
            </a:r>
            <a:endParaRPr sz="1400" b="0" i="0" u="none" strike="noStrike" cap="none" spc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ООО «Сям-озеро Парк»</a:t>
            </a:r>
            <a:endParaRPr sz="1400" b="0" i="0" u="none" strike="noStrike" cap="none" spc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ООО «ЭКОГЛЭМПИНГ»</a:t>
            </a:r>
            <a:endParaRPr sz="1400" b="0" i="0" u="none" strike="noStrike" cap="none" spc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rgbClr val="FFFF00"/>
                </a:solidFill>
                <a:latin typeface="Arial"/>
                <a:ea typeface="Arial"/>
                <a:cs typeface="Arial"/>
              </a:rPr>
              <a:t>ИП Шапошников О.Б.</a:t>
            </a:r>
            <a:endParaRPr sz="1400" b="0" i="0" u="none" strike="noStrike" cap="none" spc="0">
              <a:solidFill>
                <a:srgbClr val="FFFF00"/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ООО «Талви»</a:t>
            </a:r>
            <a:endParaRPr sz="1400" b="0" i="0" u="none" strike="noStrike" cap="none" spc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rgbClr val="FFFF00"/>
                </a:solidFill>
                <a:latin typeface="Arial"/>
                <a:ea typeface="Arial"/>
                <a:cs typeface="Arial"/>
              </a:rPr>
              <a:t>АО «Корпорация «Инфинтех»</a:t>
            </a:r>
            <a:endParaRPr sz="1400" b="0" i="0" u="none" strike="noStrike" cap="none" spc="0">
              <a:solidFill>
                <a:srgbClr val="FFFF00"/>
              </a:solidFill>
              <a:latin typeface="Arial"/>
              <a:cs typeface="Arial"/>
            </a:endParaRPr>
          </a:p>
          <a:p>
            <a:pPr marL="239821" marR="0" indent="-239821" algn="l" defTabSz="914400">
              <a:lnSpc>
                <a:spcPct val="100000"/>
              </a:lnSpc>
              <a:spcBef>
                <a:spcPts val="566"/>
              </a:spcBef>
              <a:spcAft>
                <a:spcPts val="0"/>
              </a:spcAft>
              <a:buClr>
                <a:schemeClr val="tx1"/>
              </a:buClr>
              <a:buAutoNum type="arabicPeriod" startAt="1"/>
              <a:defRPr/>
            </a:pPr>
            <a:r>
              <a:rPr lang="en-US" sz="1400" b="0" i="0" u="none" strike="noStrike" cap="none" spc="0">
                <a:solidFill>
                  <a:srgbClr val="FFFF00"/>
                </a:solidFill>
                <a:latin typeface="Arial"/>
                <a:ea typeface="Arial"/>
                <a:cs typeface="Arial"/>
              </a:rPr>
              <a:t>ООО «Пряжинский футбольный клуб»</a:t>
            </a:r>
            <a:endParaRPr sz="1400" b="0" i="0" u="none" strike="noStrike" cap="none" spc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485934591" name=""/>
          <p:cNvPicPr>
            <a:picLocks noChangeAspect="1"/>
          </p:cNvPicPr>
          <p:nvPr/>
        </p:nvPicPr>
        <p:blipFill>
          <a:blip r:embed="rId7"/>
          <a:srcRect l="0" t="0" r="1783" b="0"/>
          <a:stretch/>
        </p:blipFill>
        <p:spPr bwMode="auto">
          <a:xfrm flipH="0" flipV="0">
            <a:off x="47622" y="-22168"/>
            <a:ext cx="4395959" cy="51878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4633322" name="PlaceHolder 1"/>
          <p:cNvSpPr>
            <a:spLocks noGrp="1"/>
          </p:cNvSpPr>
          <p:nvPr>
            <p:ph type="title"/>
          </p:nvPr>
        </p:nvSpPr>
        <p:spPr bwMode="auto"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numCol="1" spcCol="0" anchor="t">
            <a:normAutofit/>
          </a:bodyPr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" sz="1800" b="1" u="none" strike="noStrike">
                <a:solidFill>
                  <a:srgbClr val="95DF00"/>
                </a:solidFill>
                <a:latin typeface="Manrope"/>
                <a:ea typeface="Manrope"/>
              </a:rPr>
              <a:t>Инвестиционные предложения, площадки</a:t>
            </a:r>
            <a:endParaRPr lang="ru-RU" sz="1800" b="0" u="none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endParaRPr lang="ru-RU" sz="2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567923" name="PlaceHolder 2"/>
          <p:cNvSpPr>
            <a:spLocks noGrp="1"/>
          </p:cNvSpPr>
          <p:nvPr>
            <p:ph/>
          </p:nvPr>
        </p:nvSpPr>
        <p:spPr bwMode="auto">
          <a:xfrm flipH="0" flipV="0">
            <a:off x="540000" y="1101833"/>
            <a:ext cx="5716080" cy="1050815"/>
          </a:xfrm>
          <a:prstGeom prst="rect">
            <a:avLst/>
          </a:prstGeom>
          <a:noFill/>
          <a:ln w="0">
            <a:noFill/>
          </a:ln>
        </p:spPr>
        <p:txBody>
          <a:bodyPr spcFirstLastPara="1" vertOverflow="overflow" horzOverflow="overflow" vert="horz" wrap="square" lIns="91440" tIns="91440" rIns="91440" bIns="91440" numCol="1" spcCol="0" rtlCol="0" fromWordArt="0" anchor="t" anchorCtr="0" forceAA="0" upright="0" compatLnSpc="0">
            <a:normAutofit/>
          </a:bodyPr>
          <a:p>
            <a:pPr indent="0" algn="l">
              <a:lnSpc>
                <a:spcPct val="98000"/>
              </a:lnSpc>
              <a:buNone/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rgbClr val="95DF00"/>
                </a:solidFill>
                <a:latin typeface="Manrope"/>
                <a:ea typeface="Manrope"/>
              </a:rPr>
              <a:t>Инвестиционные предожения</a:t>
            </a:r>
            <a:endParaRPr sz="1300" b="1" u="none" strike="noStrike">
              <a:solidFill>
                <a:srgbClr val="95DF00"/>
              </a:solidFill>
              <a:latin typeface="Manrope"/>
              <a:ea typeface="Manrope"/>
            </a:endParaRPr>
          </a:p>
          <a:p>
            <a:pPr indent="0">
              <a:lnSpc>
                <a:spcPct val="98000"/>
              </a:lnSpc>
              <a:buNone/>
              <a:tabLst>
                <a:tab pos="0" algn="l"/>
              </a:tabLst>
              <a:defRPr/>
            </a:pPr>
            <a:endParaRPr sz="1300" b="0" u="none" strike="noStrike">
              <a:solidFill>
                <a:srgbClr val="000000"/>
              </a:solidFill>
              <a:latin typeface="Arial"/>
            </a:endParaRPr>
          </a:p>
          <a:p>
            <a:pPr marL="388800" indent="-228240" algn="just">
              <a:lnSpc>
                <a:spcPct val="95000"/>
              </a:lnSpc>
              <a:spcBef>
                <a:spcPts val="997"/>
              </a:spcBef>
              <a:buClr>
                <a:srgbClr val="95DF00"/>
              </a:buClr>
              <a:buFont typeface="Manrope"/>
              <a:buChar char="●"/>
              <a:tabLst>
                <a:tab pos="0" algn="l"/>
              </a:tabLst>
              <a:defRPr/>
            </a:pPr>
            <a:r>
              <a:rPr sz="1400" b="1" i="0" u="sng">
                <a:solidFill>
                  <a:srgbClr val="152030"/>
                </a:solidFill>
                <a:latin typeface="Arial"/>
                <a:ea typeface="Arial"/>
                <a:cs typeface="Arial"/>
                <a:hlinkClick r:id="rId2" tooltip="https://kareliainvest.ru/proposals/49"/>
              </a:rPr>
              <a:t>Этнокультурный гостевой дом «Жилой дом Ермолаева»</a:t>
            </a:r>
            <a:endParaRPr sz="12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673278" name=""/>
          <p:cNvSpPr/>
          <p:nvPr/>
        </p:nvSpPr>
        <p:spPr bwMode="auto">
          <a:xfrm>
            <a:off x="6256080" y="628560"/>
            <a:ext cx="2807639" cy="80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6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Инвестиционный портал </a:t>
            </a:r>
            <a:endParaRPr lang="ru-RU" sz="1600" b="0" u="none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6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Республики Карелия</a:t>
            </a:r>
            <a:endParaRPr lang="ru-RU" sz="1600" b="0" u="none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86621987" name=""/>
          <p:cNvPicPr/>
          <p:nvPr/>
        </p:nvPicPr>
        <p:blipFill>
          <a:blip r:embed="rId3"/>
          <a:srcRect l="5272" t="4368" r="5858" b="4051"/>
          <a:stretch/>
        </p:blipFill>
        <p:spPr bwMode="auto">
          <a:xfrm>
            <a:off x="7172640" y="1419120"/>
            <a:ext cx="1285560" cy="126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3352996" name="Google Shape;18;p 4"/>
          <p:cNvSpPr/>
          <p:nvPr/>
        </p:nvSpPr>
        <p:spPr bwMode="auto">
          <a:xfrm flipH="0" flipV="0">
            <a:off x="630236" y="2054700"/>
            <a:ext cx="6915212" cy="1261798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vertOverflow="overflow" horzOverflow="overflow" vert="horz" wrap="square" lIns="91440" tIns="91440" rIns="91440" bIns="91440" numCol="1" spcCol="0" rtlCol="0" fromWordArt="0" anchor="t" anchorCtr="0" forceAA="0" upright="0" compatLnSpc="0">
            <a:normAutofit/>
          </a:bodyPr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400" b="1" u="none" strike="noStrike">
                <a:solidFill>
                  <a:srgbClr val="95DF00"/>
                </a:solidFill>
                <a:latin typeface="Manrope"/>
                <a:ea typeface="Manrope"/>
              </a:rPr>
              <a:t>Инвестиционные площадки</a:t>
            </a: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  <a:p>
            <a:pPr marL="388800" indent="-228240">
              <a:lnSpc>
                <a:spcPct val="95000"/>
              </a:lnSpc>
              <a:spcBef>
                <a:spcPts val="997"/>
              </a:spcBef>
              <a:buClr>
                <a:srgbClr val="95DF00"/>
              </a:buClr>
              <a:buFont typeface="Manrope"/>
              <a:buChar char="●"/>
              <a:tabLst>
                <a:tab pos="0" algn="l"/>
              </a:tabLst>
              <a:defRPr/>
            </a:pPr>
            <a:r>
              <a:rPr lang="ru" sz="14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Инвестиционная карта Российской Федерации</a:t>
            </a: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4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https://invest.gov.ru/map</a:t>
            </a: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8020068" name=""/>
          <p:cNvSpPr/>
          <p:nvPr/>
        </p:nvSpPr>
        <p:spPr bwMode="auto">
          <a:xfrm flipH="0" flipV="0">
            <a:off x="705468" y="3464454"/>
            <a:ext cx="8176043" cy="86843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rgbClr val="95DF00"/>
                </a:solidFill>
                <a:latin typeface="Manrope"/>
                <a:ea typeface="Manrope"/>
              </a:rPr>
              <a:t>Перечни государственного и муниципального имущества Республики Карелия, предназначенного для передачи в аренду субъектам МСП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https://economy.gov10.ru/about/10742/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4961359" name="PlaceHolder 1"/>
          <p:cNvSpPr>
            <a:spLocks noGrp="1"/>
          </p:cNvSpPr>
          <p:nvPr>
            <p:ph type="title"/>
          </p:nvPr>
        </p:nvSpPr>
        <p:spPr bwMode="auto">
          <a:xfrm>
            <a:off x="311760" y="19800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p>
            <a:pPr indent="0">
              <a:lnSpc>
                <a:spcPct val="98000"/>
              </a:lnSpc>
              <a:buNone/>
              <a:tabLst>
                <a:tab pos="0" algn="l"/>
              </a:tabLst>
              <a:defRPr/>
            </a:pPr>
            <a:r>
              <a:rPr lang="ru" sz="1600" b="1" u="none" strike="noStrike">
                <a:solidFill>
                  <a:srgbClr val="95DF00"/>
                </a:solidFill>
                <a:latin typeface="Manrope"/>
                <a:ea typeface="Manrope"/>
              </a:rPr>
              <a:t>Меры поддержки</a:t>
            </a:r>
            <a:endParaRPr lang="ru-RU" sz="16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7399277" name=""/>
          <p:cNvSpPr/>
          <p:nvPr/>
        </p:nvSpPr>
        <p:spPr bwMode="auto">
          <a:xfrm>
            <a:off x="235440" y="876240"/>
            <a:ext cx="2651760" cy="379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algn="ctr"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400" b="1" u="none" strike="noStrike">
                <a:solidFill>
                  <a:srgbClr val="95DF00"/>
                </a:solidFill>
                <a:latin typeface="Manrope"/>
                <a:ea typeface="Manrope"/>
              </a:rPr>
              <a:t>ИМУЩЕСТВЕННАЯ ПОДДЕРЖКА</a:t>
            </a: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95000"/>
              </a:lnSpc>
              <a:spcBef>
                <a:spcPts val="997"/>
              </a:spcBef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Предоставление земельных участков в аренду без торгов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Льготная ставка по арендной плате за их использование – O,O1 % от кадастровой стоимости земельного участка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Льготная цена выкупа земельного участка – 15 % от кадастровой стоимости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just">
              <a:lnSpc>
                <a:spcPct val="98000"/>
              </a:lnSpc>
              <a:tabLst>
                <a:tab pos="0" algn="l"/>
              </a:tabLst>
              <a:defRPr/>
            </a:pP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28789535" name=""/>
          <p:cNvSpPr/>
          <p:nvPr/>
        </p:nvSpPr>
        <p:spPr bwMode="auto">
          <a:xfrm>
            <a:off x="3245760" y="876240"/>
            <a:ext cx="2654280" cy="25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algn="ctr"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400" b="1" u="none" strike="noStrike">
                <a:solidFill>
                  <a:srgbClr val="95DF00"/>
                </a:solidFill>
                <a:latin typeface="Manrope"/>
                <a:ea typeface="Manrope"/>
              </a:rPr>
              <a:t>НАЛОГОВЫЕ ПРЕФЕРЕНЦИИ</a:t>
            </a: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Налоговый вычет по налогу на прибыль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Льготная ставка налога на имущество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Снижение ставки налога на землю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just">
              <a:lnSpc>
                <a:spcPct val="98000"/>
              </a:lnSpc>
              <a:tabLst>
                <a:tab pos="0" algn="l"/>
              </a:tabLst>
              <a:defRPr/>
            </a:pP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030613763" name=""/>
          <p:cNvPicPr/>
          <p:nvPr/>
        </p:nvPicPr>
        <p:blipFill>
          <a:blip r:embed="rId2"/>
          <a:stretch/>
        </p:blipFill>
        <p:spPr bwMode="auto">
          <a:xfrm>
            <a:off x="3085200" y="712800"/>
            <a:ext cx="35640" cy="3531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4592979" name=""/>
          <p:cNvSpPr/>
          <p:nvPr/>
        </p:nvSpPr>
        <p:spPr bwMode="auto">
          <a:xfrm>
            <a:off x="2656800" y="3588840"/>
            <a:ext cx="761400" cy="15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defRPr/>
            </a:pPr>
            <a:r>
              <a:rPr lang="ru-RU" sz="9600" b="0" u="none" strike="noStrike">
                <a:solidFill>
                  <a:srgbClr val="92D050"/>
                </a:solidFill>
                <a:latin typeface="Arial"/>
                <a:ea typeface="Arial"/>
              </a:rPr>
              <a:t>1</a:t>
            </a:r>
            <a:endParaRPr lang="ru-RU" sz="9600" b="0" u="none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70825040" name=""/>
          <p:cNvPicPr/>
          <p:nvPr/>
        </p:nvPicPr>
        <p:blipFill>
          <a:blip r:embed="rId2"/>
          <a:stretch/>
        </p:blipFill>
        <p:spPr bwMode="auto">
          <a:xfrm>
            <a:off x="6131520" y="712440"/>
            <a:ext cx="35640" cy="3531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15625578" name=""/>
          <p:cNvSpPr/>
          <p:nvPr/>
        </p:nvSpPr>
        <p:spPr bwMode="auto">
          <a:xfrm>
            <a:off x="5519160" y="3588840"/>
            <a:ext cx="762120" cy="15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defRPr/>
            </a:pPr>
            <a:r>
              <a:rPr lang="ru-RU" sz="9600" b="0" u="none" strike="noStrike">
                <a:solidFill>
                  <a:srgbClr val="92D050"/>
                </a:solidFill>
                <a:latin typeface="Arial"/>
                <a:ea typeface="Arial"/>
              </a:rPr>
              <a:t>2</a:t>
            </a:r>
            <a:endParaRPr lang="ru-RU" sz="9600" b="0" u="none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29943336" name=""/>
          <p:cNvPicPr/>
          <p:nvPr/>
        </p:nvPicPr>
        <p:blipFill>
          <a:blip r:embed="rId2"/>
          <a:stretch/>
        </p:blipFill>
        <p:spPr bwMode="auto">
          <a:xfrm>
            <a:off x="8944200" y="712440"/>
            <a:ext cx="35640" cy="3531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3649763" name=""/>
          <p:cNvSpPr/>
          <p:nvPr/>
        </p:nvSpPr>
        <p:spPr bwMode="auto">
          <a:xfrm>
            <a:off x="8381880" y="3588840"/>
            <a:ext cx="762120" cy="15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>
              <a:lnSpc>
                <a:spcPct val="100000"/>
              </a:lnSpc>
              <a:defRPr/>
            </a:pPr>
            <a:r>
              <a:rPr lang="ru-RU" sz="9600" b="0" u="none" strike="noStrike">
                <a:solidFill>
                  <a:srgbClr val="92D050"/>
                </a:solidFill>
                <a:latin typeface="Arial"/>
                <a:ea typeface="Arial"/>
              </a:rPr>
              <a:t>3</a:t>
            </a:r>
            <a:endParaRPr lang="ru-RU" sz="9600" b="0" u="none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9292321" name=""/>
          <p:cNvSpPr/>
          <p:nvPr/>
        </p:nvSpPr>
        <p:spPr bwMode="auto">
          <a:xfrm>
            <a:off x="6306840" y="923760"/>
            <a:ext cx="2657880" cy="38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numCol="1" spcCol="0" anchor="t">
            <a:spAutoFit/>
          </a:bodyPr>
          <a:p>
            <a:pPr algn="ctr">
              <a:lnSpc>
                <a:spcPct val="98000"/>
              </a:lnSpc>
              <a:tabLst>
                <a:tab pos="0" algn="l"/>
              </a:tabLst>
              <a:defRPr/>
            </a:pPr>
            <a:r>
              <a:rPr lang="ru" sz="1400" b="1" u="none" strike="noStrike">
                <a:solidFill>
                  <a:srgbClr val="95DF00"/>
                </a:solidFill>
                <a:latin typeface="Manrope"/>
                <a:ea typeface="Manrope"/>
              </a:rPr>
              <a:t>ФИНАНСОВАЯ ПОДДЕРЖКА</a:t>
            </a: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98000"/>
              </a:lnSpc>
              <a:tabLst>
                <a:tab pos="0" algn="l"/>
              </a:tabLst>
              <a:defRPr/>
            </a:pPr>
            <a:endParaRPr lang="ru-RU" sz="14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Льготные займы фонда развития промышленности по ставке </a:t>
            </a:r>
            <a:r>
              <a:rPr lang="ru" sz="1300" b="1" u="none" strike="noStrike">
                <a:solidFill>
                  <a:srgbClr val="92D050"/>
                </a:solidFill>
                <a:latin typeface="Manrope"/>
                <a:ea typeface="Manrope"/>
              </a:rPr>
              <a:t>от 1  до 7 %</a:t>
            </a: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 годовых по региональным, федеральным и совместным программам </a:t>
            </a:r>
            <a:r>
              <a:rPr lang="ru" sz="1300" b="1" u="none" strike="noStrike">
                <a:solidFill>
                  <a:srgbClr val="92D050"/>
                </a:solidFill>
                <a:latin typeface="Manrope"/>
                <a:ea typeface="Manrope"/>
              </a:rPr>
              <a:t>до 2 млрд руб.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  <a:defRPr/>
            </a:pP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Льготные «микрозаймы» су6ъектам малого и среднего предпринимательства по ставке от </a:t>
            </a:r>
            <a:r>
              <a:rPr lang="ru" sz="1300" b="1" u="none" strike="noStrike">
                <a:solidFill>
                  <a:srgbClr val="92D050"/>
                </a:solidFill>
                <a:latin typeface="Manrope"/>
                <a:ea typeface="Manrope"/>
              </a:rPr>
              <a:t>1 %</a:t>
            </a:r>
            <a:r>
              <a:rPr lang="ru" sz="1300" b="1" u="none" strike="noStrike">
                <a:solidFill>
                  <a:schemeClr val="accent6">
                    <a:lumMod val="20000"/>
                    <a:lumOff val="80000"/>
                  </a:schemeClr>
                </a:solidFill>
                <a:latin typeface="Manrope"/>
                <a:ea typeface="Manrope"/>
              </a:rPr>
              <a:t>, сумма займа </a:t>
            </a:r>
            <a:r>
              <a:rPr lang="ru" sz="1300" b="1" u="none" strike="noStrike">
                <a:solidFill>
                  <a:srgbClr val="92D050"/>
                </a:solidFill>
                <a:latin typeface="Manrope"/>
                <a:ea typeface="Manrope"/>
              </a:rPr>
              <a:t>до 5 млн. руб.</a:t>
            </a:r>
            <a:endParaRPr lang="ru-RU" sz="13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7552234" name="Google Shape;297;p33"/>
          <p:cNvSpPr txBox="1"/>
          <p:nvPr>
            <p:ph type="title"/>
          </p:nvPr>
        </p:nvSpPr>
        <p:spPr bwMode="auto">
          <a:xfrm>
            <a:off x="540000" y="4844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Контактная информация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794700468" name="Google Shape;298;p33"/>
          <p:cNvSpPr txBox="1"/>
          <p:nvPr/>
        </p:nvSpPr>
        <p:spPr bwMode="auto">
          <a:xfrm>
            <a:off x="540000" y="1327099"/>
            <a:ext cx="4050000" cy="111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Глава администрации Пряжинского национального муниципального района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ru" sz="13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Буевич Дмитрий Анатольевич</a:t>
            </a:r>
            <a:endParaRPr sz="13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8 (814-56) 3-12-08   </a:t>
            </a: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</a:t>
            </a: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     </a:t>
            </a:r>
            <a:r>
              <a:rPr lang="ru" sz="1100" u="sng">
                <a:solidFill>
                  <a:schemeClr val="lt1"/>
                </a:solidFill>
              </a:rPr>
              <a:t>priagad@yandex.ru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433109589" name="Google Shape;299;p33"/>
          <p:cNvSpPr txBox="1"/>
          <p:nvPr/>
        </p:nvSpPr>
        <p:spPr bwMode="auto">
          <a:xfrm>
            <a:off x="4572000" y="1327096"/>
            <a:ext cx="4083480" cy="111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Инвестиционный уполномоченный </a:t>
            </a:r>
            <a:endParaRPr sz="12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района</a:t>
            </a:r>
            <a:endParaRPr sz="12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ru" sz="13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Жигалкина Наталья Петровна</a:t>
            </a:r>
            <a:endParaRPr sz="13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8 (814-56)3-10-95                 </a:t>
            </a:r>
            <a:r>
              <a:rPr lang="ru" sz="1100">
                <a:solidFill>
                  <a:schemeClr val="lt1"/>
                </a:solidFill>
              </a:rPr>
              <a:t>otdekonomika@mail.ru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295913479" name="Google Shape;300;p33"/>
          <p:cNvSpPr txBox="1"/>
          <p:nvPr/>
        </p:nvSpPr>
        <p:spPr bwMode="auto">
          <a:xfrm>
            <a:off x="4572000" y="2952747"/>
            <a:ext cx="4419417" cy="160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200" b="1" i="0" u="none" strike="noStrike" cap="none" spc="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З</a:t>
            </a:r>
            <a:r>
              <a:rPr lang="ru" sz="1200" b="1" i="0" u="none" strike="noStrike" cap="none" spc="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аместитель Министра экономического развития </a:t>
            </a:r>
            <a:r>
              <a:rPr lang="ru" sz="1200" b="1" i="0" u="none" strike="noStrike" cap="none" spc="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Республики Карелия</a:t>
            </a:r>
            <a:r>
              <a:rPr lang="ru" sz="1200" b="1" i="0" u="none" strike="noStrike" cap="none" spc="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 по вопросам развития арктических территорий</a:t>
            </a:r>
            <a:endParaRPr sz="1200" b="1" i="0" u="none" strike="noStrike" cap="none" spc="0">
              <a:solidFill>
                <a:srgbClr val="95DF00"/>
              </a:solidFill>
              <a:latin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594"/>
              </a:spcBef>
              <a:spcAft>
                <a:spcPts val="0"/>
              </a:spcAft>
              <a:buNone/>
              <a:defRPr/>
            </a:pPr>
            <a:r>
              <a:rPr lang="ru" sz="1200" b="1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Долгих Артем Сергеевич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marR="0" lvl="0" indent="0" algn="l">
              <a:lnSpc>
                <a:spcPct val="100000"/>
              </a:lnSpc>
              <a:spcBef>
                <a:spcPts val="994"/>
              </a:spcBef>
              <a:spcAft>
                <a:spcPts val="994"/>
              </a:spcAft>
              <a:buNone/>
              <a:defRPr/>
            </a:pP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8 (8142) 55-98-09           </a:t>
            </a:r>
            <a:r>
              <a:rPr lang="ru-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</a:t>
            </a: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dolgikh@economy.gov10.ru</a:t>
            </a:r>
            <a:endParaRPr sz="1200" b="0" i="0" u="none" strike="noStrike" cap="none" spc="0">
              <a:solidFill>
                <a:schemeClr val="lt1"/>
              </a:solidFill>
              <a:latin typeface="Manrope"/>
              <a:cs typeface="Manrope"/>
            </a:endParaRPr>
          </a:p>
          <a:p>
            <a:pPr>
              <a:defRPr/>
            </a:pP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 доб. 405</a:t>
            </a: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</a:t>
            </a:r>
            <a:endParaRPr/>
          </a:p>
        </p:txBody>
      </p:sp>
      <p:pic>
        <p:nvPicPr>
          <p:cNvPr id="1455672293" name="Google Shape;301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304000" y="2199000"/>
            <a:ext cx="180000" cy="1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333119" name="Google Shape;302;p3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30000" y="2199000"/>
            <a:ext cx="180000" cy="1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541122" name="Google Shape;303;p3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662000" y="2181000"/>
            <a:ext cx="180000" cy="1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566921" name="Google Shape;304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362250" y="2199000"/>
            <a:ext cx="180000" cy="1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090815" name="Google Shape;305;p3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662000" y="3990175"/>
            <a:ext cx="180000" cy="1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7276857" name="Google Shape;306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361200" y="3990175"/>
            <a:ext cx="180000" cy="1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5288086" name="Google Shape;307;p33"/>
          <p:cNvSpPr txBox="1"/>
          <p:nvPr/>
        </p:nvSpPr>
        <p:spPr bwMode="auto">
          <a:xfrm>
            <a:off x="540000" y="2950173"/>
            <a:ext cx="4052160" cy="153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Генеральный директор </a:t>
            </a:r>
            <a:endParaRPr sz="12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АО  «Корпорация развития Республики Карелия»</a:t>
            </a:r>
            <a:endParaRPr sz="12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0" marR="0" lvl="0" indent="0" algn="l">
              <a:lnSpc>
                <a:spcPct val="100000"/>
              </a:lnSpc>
              <a:spcBef>
                <a:spcPts val="1445"/>
              </a:spcBef>
              <a:spcAft>
                <a:spcPts val="0"/>
              </a:spcAft>
              <a:buNone/>
              <a:defRPr/>
            </a:pPr>
            <a:r>
              <a:rPr lang="ru" sz="12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 </a:t>
            </a:r>
            <a:r>
              <a:rPr lang="ru" sz="1200" b="1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Рымашевски</a:t>
            </a:r>
            <a:r>
              <a:rPr lang="ru" sz="1200" b="1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й </a:t>
            </a:r>
            <a:r>
              <a:rPr lang="ru" sz="1200" b="1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Виктор Вячеславович</a:t>
            </a:r>
            <a:endParaRPr sz="1200" b="1" i="0" u="none" strike="noStrike" cap="none" spc="0">
              <a:solidFill>
                <a:schemeClr val="lt1"/>
              </a:solidFill>
              <a:latin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997"/>
              </a:spcBef>
              <a:spcAft>
                <a:spcPts val="997"/>
              </a:spcAft>
              <a:buNone/>
              <a:defRPr/>
            </a:pP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</a:t>
            </a: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</a:t>
            </a: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</a:t>
            </a: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8 (8142) 59-60-50</a:t>
            </a: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             </a:t>
            </a:r>
            <a:r>
              <a:rPr lang="en-US" sz="1200" b="0" i="0" u="none" strike="noStrike" cap="none" spc="0">
                <a:solidFill>
                  <a:schemeClr val="bg1"/>
                </a:solidFill>
                <a:latin typeface="Liberation Sans"/>
                <a:ea typeface="Liberation Sans"/>
                <a:cs typeface="Liberation Sans"/>
              </a:rPr>
              <a:t> </a:t>
            </a:r>
            <a:r>
              <a:rPr lang="ru" sz="1200" b="0" i="0" u="none" strike="noStrike" cap="none" spc="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info@kr-rk.ru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720879684" name="Google Shape;308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73092" y="3901799"/>
            <a:ext cx="165801" cy="1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3236968" name="Google Shape;309;p3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712900" y="3901799"/>
            <a:ext cx="165801" cy="1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7595766" name="Google Shape;69;p15"/>
          <p:cNvSpPr txBox="1"/>
          <p:nvPr>
            <p:ph type="title"/>
          </p:nvPr>
        </p:nvSpPr>
        <p:spPr bwMode="auto">
          <a:xfrm>
            <a:off x="540000" y="484400"/>
            <a:ext cx="4032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Конкурентные преимущества Пряжинского района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774521935" name="Google Shape;70;p15"/>
          <p:cNvSpPr txBox="1"/>
          <p:nvPr>
            <p:ph type="body" idx="1"/>
          </p:nvPr>
        </p:nvSpPr>
        <p:spPr bwMode="auto">
          <a:xfrm>
            <a:off x="540000" y="1321750"/>
            <a:ext cx="3982500" cy="3257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388800" lvl="0" indent="-20618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ct val="88270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 </a:t>
            </a:r>
            <a:r>
              <a:rPr lang="ru" sz="14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</a:t>
            </a:r>
            <a:r>
              <a:rPr lang="ru" sz="155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Выгодное географическое положение;</a:t>
            </a:r>
            <a:endParaRPr sz="1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sz="5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-2985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ct val="91675"/>
              <a:buChar char="●"/>
              <a:defRPr/>
            </a:pPr>
            <a:r>
              <a:rPr lang="ru" sz="155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Развитая сеть транспортного сообщения;</a:t>
            </a:r>
            <a:endParaRPr sz="1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sz="4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-2985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ct val="91675"/>
              <a:buChar char="●"/>
              <a:defRPr/>
            </a:pPr>
            <a:r>
              <a:rPr lang="ru" sz="155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Природно-рекреационные ресурсы (наличие уникальных живописных природных объектов);</a:t>
            </a:r>
            <a:endParaRPr sz="1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sz="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-2985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ct val="91675"/>
              <a:buChar char="●"/>
              <a:defRPr/>
            </a:pPr>
            <a:r>
              <a:rPr lang="ru" sz="155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Наличие минерально-сырьевых ресурсов;</a:t>
            </a:r>
            <a:endParaRPr sz="1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sz="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-29852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ct val="91675"/>
              <a:buChar char="●"/>
              <a:defRPr/>
            </a:pPr>
            <a:r>
              <a:rPr lang="ru" sz="155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Наличие достаточного количества земельных ресурсов;</a:t>
            </a:r>
            <a:endParaRPr sz="1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endParaRPr sz="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457200" lvl="0" indent="-298529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95DF00"/>
              </a:buClr>
              <a:buSzPct val="91675"/>
              <a:buChar char="●"/>
              <a:defRPr/>
            </a:pPr>
            <a:r>
              <a:rPr lang="ru" sz="155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Благоприятные природно-климатические условия.</a:t>
            </a:r>
            <a:endParaRPr sz="155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1041649420" name="Google Shape;71;p15"/>
          <p:cNvPicPr/>
          <p:nvPr/>
        </p:nvPicPr>
        <p:blipFill>
          <a:blip r:embed="rId2">
            <a:alphaModFix/>
          </a:blip>
          <a:srcRect l="16693" t="0" r="16692" b="0"/>
          <a:stretch/>
        </p:blipFill>
        <p:spPr bwMode="auto">
          <a:xfrm>
            <a:off x="4481775" y="1243762"/>
            <a:ext cx="2730600" cy="2731800"/>
          </a:xfrm>
          <a:prstGeom prst="diamond">
            <a:avLst/>
          </a:prstGeom>
          <a:noFill/>
          <a:ln>
            <a:noFill/>
          </a:ln>
        </p:spPr>
      </p:pic>
      <p:pic>
        <p:nvPicPr>
          <p:cNvPr id="1122932423" name="Google Shape;72;p15"/>
          <p:cNvPicPr/>
          <p:nvPr/>
        </p:nvPicPr>
        <p:blipFill>
          <a:blip r:embed="rId3">
            <a:alphaModFix/>
          </a:blip>
          <a:srcRect l="21892" t="0" r="21885" b="0"/>
          <a:stretch/>
        </p:blipFill>
        <p:spPr bwMode="auto">
          <a:xfrm>
            <a:off x="6256725" y="193888"/>
            <a:ext cx="2254200" cy="2255400"/>
          </a:xfrm>
          <a:prstGeom prst="diamond">
            <a:avLst/>
          </a:prstGeom>
          <a:noFill/>
          <a:ln>
            <a:noFill/>
          </a:ln>
        </p:spPr>
      </p:pic>
      <p:pic>
        <p:nvPicPr>
          <p:cNvPr id="1933442340" name="Google Shape;73;p15"/>
          <p:cNvPicPr/>
          <p:nvPr/>
        </p:nvPicPr>
        <p:blipFill>
          <a:blip r:embed="rId4">
            <a:alphaModFix/>
          </a:blip>
          <a:srcRect l="16678" t="0" r="16685" b="0"/>
          <a:stretch/>
        </p:blipFill>
        <p:spPr bwMode="auto">
          <a:xfrm>
            <a:off x="7519200" y="1937803"/>
            <a:ext cx="1343099" cy="1343700"/>
          </a:xfrm>
          <a:prstGeom prst="diamond">
            <a:avLst/>
          </a:prstGeom>
          <a:noFill/>
          <a:ln>
            <a:noFill/>
          </a:ln>
        </p:spPr>
      </p:pic>
      <p:pic>
        <p:nvPicPr>
          <p:cNvPr id="1055469226" name="Google Shape;74;p15"/>
          <p:cNvPicPr/>
          <p:nvPr/>
        </p:nvPicPr>
        <p:blipFill>
          <a:blip r:embed="rId5">
            <a:alphaModFix/>
          </a:blip>
          <a:srcRect l="19428" t="0" r="19435" b="0"/>
          <a:stretch/>
        </p:blipFill>
        <p:spPr bwMode="auto">
          <a:xfrm>
            <a:off x="6400600" y="2973200"/>
            <a:ext cx="1861200" cy="1862100"/>
          </a:xfrm>
          <a:prstGeom prst="diamond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1694902" name="Google Shape;79;p16"/>
          <p:cNvSpPr txBox="1"/>
          <p:nvPr>
            <p:ph type="title"/>
          </p:nvPr>
        </p:nvSpPr>
        <p:spPr bwMode="auto">
          <a:xfrm>
            <a:off x="540000" y="4844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Историческая справка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117584942" name="Google Shape;80;p16"/>
          <p:cNvSpPr txBox="1"/>
          <p:nvPr>
            <p:ph type="body" idx="1"/>
          </p:nvPr>
        </p:nvSpPr>
        <p:spPr bwMode="auto">
          <a:xfrm>
            <a:off x="540000" y="1188000"/>
            <a:ext cx="3908400" cy="3514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Пряжинский национальный муниципальный район образован 28 февраля 1930 года в соответствии с декретом ВЦИК, в результате объединения Святозерского и Сямозерского районов Карельской АССР. 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 1956 году в состав Пряжинского района вошла территория ликвидированного Ведлозерского района.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7 октября 2008 года на сессии Совета Пряжинского муниципального района утверждено новое официальное наименование района – «Пряжинский национальный муниципальный район».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Пряжинский район богат своей историей. Люди издавна селились в этих местах. Самые ранние археологические находки датируются VIII-VII тысячелетиями до нашей эры.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900" i="1">
                <a:solidFill>
                  <a:schemeClr val="lt1"/>
                </a:solidFill>
              </a:rPr>
              <a:t>  </a:t>
            </a:r>
            <a:endParaRPr sz="9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pic>
        <p:nvPicPr>
          <p:cNvPr id="1468121149" name="Google Shape;81;p16"/>
          <p:cNvPicPr/>
          <p:nvPr/>
        </p:nvPicPr>
        <p:blipFill>
          <a:blip r:embed="rId2">
            <a:alphaModFix/>
          </a:blip>
          <a:srcRect l="0" t="4245" r="0" b="4245"/>
          <a:stretch/>
        </p:blipFill>
        <p:spPr bwMode="auto">
          <a:xfrm>
            <a:off x="4899175" y="265125"/>
            <a:ext cx="2479500" cy="1576800"/>
          </a:xfrm>
          <a:prstGeom prst="flowChartAlternateProcess">
            <a:avLst/>
          </a:prstGeom>
          <a:noFill/>
          <a:ln>
            <a:noFill/>
          </a:ln>
        </p:spPr>
      </p:pic>
      <p:pic>
        <p:nvPicPr>
          <p:cNvPr id="428158769" name="Google Shape;82;p16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833150" y="1072526"/>
            <a:ext cx="2152924" cy="13638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06841043" name="Google Shape;83;p16"/>
          <p:cNvSpPr txBox="1"/>
          <p:nvPr/>
        </p:nvSpPr>
        <p:spPr bwMode="auto">
          <a:xfrm>
            <a:off x="7561975" y="2674125"/>
            <a:ext cx="399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1981043082" name="Google Shape;84;p16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131524" y="2492699"/>
            <a:ext cx="2407750" cy="166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236301" name="Google Shape;85;p16"/>
          <p:cNvPicPr/>
          <p:nvPr/>
        </p:nvPicPr>
        <p:blipFill>
          <a:blip r:embed="rId5">
            <a:alphaModFix/>
          </a:blip>
          <a:srcRect l="18397" t="0" r="18402" b="0"/>
          <a:stretch/>
        </p:blipFill>
        <p:spPr bwMode="auto">
          <a:xfrm>
            <a:off x="6513525" y="3522887"/>
            <a:ext cx="1763400" cy="17259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4628854" name="Google Shape;90;p17"/>
          <p:cNvSpPr txBox="1"/>
          <p:nvPr>
            <p:ph type="title"/>
          </p:nvPr>
        </p:nvSpPr>
        <p:spPr bwMode="auto">
          <a:xfrm>
            <a:off x="579750" y="52605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Историческая справка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722227029" name="Google Shape;91;p17"/>
          <p:cNvSpPr txBox="1"/>
          <p:nvPr>
            <p:ph type="body" idx="1"/>
          </p:nvPr>
        </p:nvSpPr>
        <p:spPr bwMode="auto">
          <a:xfrm>
            <a:off x="579750" y="1055550"/>
            <a:ext cx="4235400" cy="33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Названия ряда населенных пунктов упоминаются в летописях за 1496 год. Районный центр пгт. Пряжа в 2002 году отметил 420-летие своего существования. 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Название «Пряжа» зафиксировано с конца XVII века в форме «деревня на Пряже озере». До 1927 года территория района входила в состав Святозерской, Сямозерской и частично Шуйской волостей Петрозаводского уезда, Ведлозерской,  Тулмозерской и частич­но Коткозерской волостей Олонецкого уезда Олонецкой губернии, затем (1920-1923 г.г.) входила в состав Карельской Трудовой Коммуны и (с 1923 г.) - Карельской Автономной Республики.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 Благодаря такой длительной истории, район обладает богатым наследием - 354 памятника истории и культуры.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68936251" name="Google Shape;92;p17"/>
          <p:cNvSpPr txBox="1"/>
          <p:nvPr/>
        </p:nvSpPr>
        <p:spPr bwMode="auto">
          <a:xfrm>
            <a:off x="7561975" y="2674125"/>
            <a:ext cx="399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823553348" name="Google Shape;93;p1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354575" y="358925"/>
            <a:ext cx="3053700" cy="17925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037588193" name="Google Shape;94;p1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578475" y="3823953"/>
            <a:ext cx="2844451" cy="1273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424597" name="Google Shape;95;p1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3275825" y="3860524"/>
            <a:ext cx="1846800" cy="1273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31118740" name="Google Shape;96;p17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5578475" y="2229075"/>
            <a:ext cx="2844450" cy="151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4690217" name="Google Shape;101;p18"/>
          <p:cNvSpPr txBox="1"/>
          <p:nvPr>
            <p:ph type="title"/>
          </p:nvPr>
        </p:nvSpPr>
        <p:spPr bwMode="auto">
          <a:xfrm>
            <a:off x="540000" y="4844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Природно-ресурсный потенциал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094821807" name="Google Shape;102;p18"/>
          <p:cNvSpPr txBox="1"/>
          <p:nvPr/>
        </p:nvSpPr>
        <p:spPr bwMode="auto">
          <a:xfrm>
            <a:off x="540000" y="9461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Водные ресурсы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8838889" name="Google Shape;103;p18"/>
          <p:cNvSpPr txBox="1"/>
          <p:nvPr/>
        </p:nvSpPr>
        <p:spPr bwMode="auto">
          <a:xfrm>
            <a:off x="579450" y="1346300"/>
            <a:ext cx="3953100" cy="1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179999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Водные ресурсы Пряжинского района сосредоточены, прежде всего, в массе небольших лесных озер (ламбушек) и в нескольких сравнительно крупных озерах. В районе 604 озера.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endParaRPr sz="1000">
              <a:solidFill>
                <a:schemeClr val="lt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73367328" name="Google Shape;104;p18"/>
          <p:cNvSpPr txBox="1"/>
          <p:nvPr>
            <p:ph type="body" idx="1"/>
          </p:nvPr>
        </p:nvSpPr>
        <p:spPr bwMode="auto">
          <a:xfrm>
            <a:off x="629900" y="2954425"/>
            <a:ext cx="4032000" cy="20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оз. Ведлозеро </a:t>
            </a:r>
            <a:r>
              <a:rPr lang="ru" sz="110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(площадь 59,3 кв. км)</a:t>
            </a:r>
            <a:endParaRPr sz="11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оз. Сямозеро </a:t>
            </a:r>
            <a:r>
              <a:rPr lang="ru" sz="110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(площадь 266 кв. км)</a:t>
            </a:r>
            <a:endParaRPr sz="11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оз. Шотозеро </a:t>
            </a:r>
            <a:r>
              <a:rPr lang="ru" sz="110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(площадь 74,04 кв. км)</a:t>
            </a:r>
            <a:endParaRPr sz="11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оз. Вагатозеро </a:t>
            </a:r>
            <a:r>
              <a:rPr lang="ru" sz="110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(площадь 24,5 кв. км)</a:t>
            </a:r>
            <a:endParaRPr sz="11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оз. Святозеро </a:t>
            </a:r>
            <a:r>
              <a:rPr lang="ru" sz="110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(площадь 9,9 кв. км)</a:t>
            </a:r>
            <a:endParaRPr sz="11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388800" lvl="0" indent="-22825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95DF00"/>
              </a:buClr>
              <a:buSzPts val="1100"/>
              <a:buFont typeface="Manrope"/>
              <a:buChar char="●"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оз. Крошнозеро </a:t>
            </a:r>
            <a:r>
              <a:rPr lang="ru" sz="1100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(площадь 9 кв. км)</a:t>
            </a:r>
            <a:endParaRPr sz="11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457200" lvl="0" indent="0" algn="l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endParaRPr sz="1100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28693465" name="Google Shape;105;p18"/>
          <p:cNvSpPr txBox="1"/>
          <p:nvPr/>
        </p:nvSpPr>
        <p:spPr bwMode="auto">
          <a:xfrm>
            <a:off x="720000" y="2647949"/>
            <a:ext cx="2451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 b="1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Наиболее крупные озера: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237100093" name="Google Shape;106;p18"/>
          <p:cNvSpPr/>
          <p:nvPr/>
        </p:nvSpPr>
        <p:spPr bwMode="auto">
          <a:xfrm>
            <a:off x="629900" y="2647949"/>
            <a:ext cx="53700" cy="2097600"/>
          </a:xfrm>
          <a:prstGeom prst="rect">
            <a:avLst/>
          </a:prstGeom>
          <a:solidFill>
            <a:srgbClr val="95D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95DF00"/>
              </a:solidFill>
              <a:highlight>
                <a:srgbClr val="95DF00"/>
              </a:highlight>
            </a:endParaRPr>
          </a:p>
        </p:txBody>
      </p:sp>
      <p:pic>
        <p:nvPicPr>
          <p:cNvPr id="2130219718" name="Google Shape;107;p1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314197" y="269850"/>
            <a:ext cx="3609600" cy="2032200"/>
          </a:xfrm>
          <a:prstGeom prst="round2DiagRect">
            <a:avLst>
              <a:gd name="adj1" fmla="val 20114"/>
              <a:gd name="adj2" fmla="val 0"/>
            </a:avLst>
          </a:prstGeom>
          <a:noFill/>
          <a:ln>
            <a:noFill/>
          </a:ln>
        </p:spPr>
      </p:pic>
      <p:pic>
        <p:nvPicPr>
          <p:cNvPr id="2140348461" name="Google Shape;108;p1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207625" y="2073366"/>
            <a:ext cx="3144600" cy="1923300"/>
          </a:xfrm>
          <a:prstGeom prst="roundRect">
            <a:avLst>
              <a:gd name="adj" fmla="val 23486"/>
            </a:avLst>
          </a:prstGeom>
          <a:noFill/>
          <a:ln>
            <a:noFill/>
          </a:ln>
        </p:spPr>
      </p:pic>
      <p:pic>
        <p:nvPicPr>
          <p:cNvPr id="275305422" name="Google Shape;109;p18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335399" y="2954425"/>
            <a:ext cx="2608200" cy="1975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660745" name="Google Shape;114;p19"/>
          <p:cNvSpPr txBox="1"/>
          <p:nvPr>
            <p:ph type="title"/>
          </p:nvPr>
        </p:nvSpPr>
        <p:spPr bwMode="auto">
          <a:xfrm>
            <a:off x="540000" y="3320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Природно-ресурсный потенциал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857715504" name="Google Shape;115;p19"/>
          <p:cNvSpPr txBox="1"/>
          <p:nvPr/>
        </p:nvSpPr>
        <p:spPr bwMode="auto">
          <a:xfrm>
            <a:off x="540000" y="7937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Водные ресурсы</a:t>
            </a:r>
            <a:endParaRPr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17901553" name="Google Shape;116;p19"/>
          <p:cNvSpPr txBox="1"/>
          <p:nvPr>
            <p:ph type="body" idx="1"/>
          </p:nvPr>
        </p:nvSpPr>
        <p:spPr bwMode="auto">
          <a:xfrm>
            <a:off x="4809125" y="3592925"/>
            <a:ext cx="2168700" cy="128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В районе разведаны и утверждены запасы подземных вод на двух месторождениях пресных подземных вод для хозяйственно-питьевого водоснабжения. 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501443157" name="Google Shape;117;p19"/>
          <p:cNvSpPr txBox="1"/>
          <p:nvPr/>
        </p:nvSpPr>
        <p:spPr bwMode="auto">
          <a:xfrm>
            <a:off x="630000" y="1261325"/>
            <a:ext cx="3626100" cy="19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179999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Особенностью расположения Пряжинского района то, что по его территории проходит водораздел бассейнов рек, питающих Онежское и ладожское озера.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Главные реки района - Шуя и Сяпся.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Река Шуя - равнинная, малопорожистая и полноводная, и благодаря этому - идеальное место сплава на байдарках, плотах и катамаранах. При этом, на реке есть пороги.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421487007" name="Google Shape;118;p1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0" y="3405050"/>
            <a:ext cx="2113800" cy="1585200"/>
          </a:xfrm>
          <a:prstGeom prst="flowChartDelay">
            <a:avLst/>
          </a:prstGeom>
          <a:noFill/>
          <a:ln>
            <a:noFill/>
          </a:ln>
        </p:spPr>
      </p:pic>
      <p:pic>
        <p:nvPicPr>
          <p:cNvPr id="683369030" name="Google Shape;119;p19"/>
          <p:cNvPicPr/>
          <p:nvPr/>
        </p:nvPicPr>
        <p:blipFill>
          <a:blip r:embed="rId3">
            <a:alphaModFix/>
          </a:blip>
          <a:srcRect l="17389" t="0" r="0" b="0"/>
          <a:stretch/>
        </p:blipFill>
        <p:spPr bwMode="auto">
          <a:xfrm>
            <a:off x="2333625" y="3337625"/>
            <a:ext cx="1820400" cy="1652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71042934" name="Google Shape;120;p19"/>
          <p:cNvSpPr txBox="1"/>
          <p:nvPr/>
        </p:nvSpPr>
        <p:spPr bwMode="auto">
          <a:xfrm>
            <a:off x="5203649" y="389025"/>
            <a:ext cx="34005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179999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Река Сяпся относится к бассейну Онежского озера, вытекает из озер Сямозеро и впадает в Вагатозеро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179999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chemeClr val="lt1"/>
                </a:solidFill>
                <a:latin typeface="Manrope"/>
                <a:ea typeface="Manrope"/>
                <a:cs typeface="Manrope"/>
              </a:rPr>
              <a:t>Длина реки - 36 км. У реки много притоков, но большинство из них не имеют названий.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1290850572" name="Google Shape;121;p19"/>
          <p:cNvPicPr/>
          <p:nvPr/>
        </p:nvPicPr>
        <p:blipFill>
          <a:blip r:embed="rId4">
            <a:alphaModFix/>
          </a:blip>
          <a:srcRect l="11307" t="0" r="8500" b="0"/>
          <a:stretch/>
        </p:blipFill>
        <p:spPr bwMode="auto">
          <a:xfrm>
            <a:off x="4870688" y="1519775"/>
            <a:ext cx="1934100" cy="1809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3225591" name="Google Shape;122;p19"/>
          <p:cNvPicPr/>
          <p:nvPr/>
        </p:nvPicPr>
        <p:blipFill>
          <a:blip r:embed="rId5">
            <a:alphaModFix/>
          </a:blip>
          <a:srcRect l="14287" t="0" r="14236" b="0"/>
          <a:stretch/>
        </p:blipFill>
        <p:spPr bwMode="auto">
          <a:xfrm>
            <a:off x="6977825" y="3115925"/>
            <a:ext cx="1959300" cy="1826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83949106" name="Google Shape;123;p19"/>
          <p:cNvPicPr/>
          <p:nvPr/>
        </p:nvPicPr>
        <p:blipFill>
          <a:blip r:embed="rId6">
            <a:alphaModFix/>
          </a:blip>
          <a:srcRect l="15793" t="0" r="8275" b="0"/>
          <a:stretch/>
        </p:blipFill>
        <p:spPr bwMode="auto">
          <a:xfrm>
            <a:off x="6977813" y="1510925"/>
            <a:ext cx="1959300" cy="18267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6390529" name="Google Shape;128;p20"/>
          <p:cNvSpPr txBox="1"/>
          <p:nvPr>
            <p:ph type="title"/>
          </p:nvPr>
        </p:nvSpPr>
        <p:spPr bwMode="auto">
          <a:xfrm>
            <a:off x="540000" y="484400"/>
            <a:ext cx="4032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Природно-ресурсный потенциал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sp>
        <p:nvSpPr>
          <p:cNvPr id="1670437149" name="Google Shape;129;p20"/>
          <p:cNvSpPr txBox="1"/>
          <p:nvPr/>
        </p:nvSpPr>
        <p:spPr bwMode="auto">
          <a:xfrm>
            <a:off x="540000" y="946099"/>
            <a:ext cx="5830318" cy="609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Земельные</a:t>
            </a: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 ресурсы</a:t>
            </a:r>
            <a:endParaRPr lang="ru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Стуктура земель по категориям, гектаров</a:t>
            </a:r>
            <a:endParaRPr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graphicFrame>
        <p:nvGraphicFramePr>
          <p:cNvPr id="1661827571" name=""/>
          <p:cNvGraphicFramePr>
            <a:graphicFrameLocks xmlns:a="http://schemas.openxmlformats.org/drawingml/2006/main"/>
          </p:cNvGraphicFramePr>
          <p:nvPr/>
        </p:nvGraphicFramePr>
        <p:xfrm rot="0">
          <a:off x="1178718" y="1688226"/>
          <a:ext cx="6786562" cy="345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0296416" name="Google Shape;135;p21"/>
          <p:cNvSpPr txBox="1"/>
          <p:nvPr>
            <p:ph type="title"/>
          </p:nvPr>
        </p:nvSpPr>
        <p:spPr bwMode="auto">
          <a:xfrm>
            <a:off x="540000" y="332000"/>
            <a:ext cx="80640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rgbClr val="95DF00"/>
                </a:solidFill>
                <a:latin typeface="Manrope"/>
                <a:ea typeface="Manrope"/>
                <a:cs typeface="Manrope"/>
              </a:rPr>
              <a:t>Основные показатели социально-экономического развития</a:t>
            </a:r>
            <a:endParaRPr sz="1800" b="1">
              <a:solidFill>
                <a:srgbClr val="95DF00"/>
              </a:solidFill>
              <a:latin typeface="Manrope"/>
              <a:ea typeface="Manrope"/>
              <a:cs typeface="Manrope"/>
            </a:endParaRPr>
          </a:p>
        </p:txBody>
      </p:sp>
      <p:graphicFrame>
        <p:nvGraphicFramePr>
          <p:cNvPr id="1939494044" name="Google Shape;136;p21"/>
          <p:cNvGraphicFramePr>
            <a:graphicFrameLocks xmlns:a="http://schemas.openxmlformats.org/drawingml/2006/main"/>
          </p:cNvGraphicFramePr>
          <p:nvPr/>
        </p:nvGraphicFramePr>
        <p:xfrm rot="0">
          <a:off x="540000" y="904325"/>
          <a:ext cx="3000000" cy="3000000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{5E61252F-888F-4D73-9226-A8493B72EA89}</a:tableStyleId>
                <a:noFill/>
              </a:tblPr>
              <a:tblGrid>
                <a:gridCol w="3485150"/>
                <a:gridCol w="4578850"/>
              </a:tblGrid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Общая численность населения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11 686 человек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Национальный состав населения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352799" lvl="0" indent="-17955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5DF00"/>
                        </a:buClr>
                        <a:buSzPts val="900"/>
                        <a:buFont typeface="Manrope"/>
                        <a:buChar char="●"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русские — 51,3%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  <a:p>
                      <a:pPr marL="352799" lvl="0" indent="-17955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5DF00"/>
                        </a:buClr>
                        <a:buSzPts val="900"/>
                        <a:buFont typeface="Manrope"/>
                        <a:buChar char="●"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карелы — 31,6%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  <a:p>
                      <a:pPr marL="352799" lvl="0" indent="-17955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5DF00"/>
                        </a:buClr>
                        <a:buSzPts val="900"/>
                        <a:buFont typeface="Manrope"/>
                        <a:buChar char="●"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другие национальности — 17,1%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Рабочая сила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6 196 человек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Движение населения (естественное и механическое движения населения)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з</a:t>
                      </a: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а  2024 г. естественная убыль населения составила 163 человек  миграционный прирост - 20 человек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Численность официально зарегистрированных безработных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п</a:t>
                      </a: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о состоянию на 1 января 2025 года — 43 человек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Уровень зарегистрированной безработицы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п</a:t>
                      </a: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о состоянию на 1 января 2025 года — 1,0 % 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Среднемесячная оплата труда работников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79 284, 6  рублей (за 2025 год)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  <a:tr h="381000"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 b="1">
                          <a:solidFill>
                            <a:srgbClr val="95DF00"/>
                          </a:solidFill>
                          <a:latin typeface="Manrope"/>
                          <a:ea typeface="Manrope"/>
                          <a:cs typeface="Manrope"/>
                        </a:rPr>
                        <a:t>Индекс промышленного производства</a:t>
                      </a:r>
                      <a:endParaRPr sz="900" b="1">
                        <a:solidFill>
                          <a:srgbClr val="95DF00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522000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  <a:tc>
                  <a:txBody>
                    <a:bodyPr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ru" sz="900">
                          <a:solidFill>
                            <a:schemeClr val="lt1"/>
                          </a:solidFill>
                          <a:latin typeface="Manrope"/>
                          <a:ea typeface="Manrope"/>
                          <a:cs typeface="Manrope"/>
                        </a:rPr>
                        <a:t>82,8 %</a:t>
                      </a:r>
                      <a:endParaRPr sz="900">
                        <a:solidFill>
                          <a:schemeClr val="lt1"/>
                        </a:solidFill>
                        <a:latin typeface="Manrope"/>
                        <a:ea typeface="Manrope"/>
                        <a:cs typeface="Manrope"/>
                      </a:endParaRPr>
                    </a:p>
                  </a:txBody>
                  <a:tcPr marL="91425" marR="91425" marT="91425" marB="91425">
                    <a:lnL w="9525" algn="ctr">
                      <a:solidFill>
                        <a:srgbClr val="9E9E9E">
                          <a:alpha val="0"/>
                        </a:srgbClr>
                      </a:solidFill>
                    </a:lnL>
                    <a:lnR w="9525" algn="ctr">
                      <a:solidFill>
                        <a:srgbClr val="9E9E9E">
                          <a:alpha val="0"/>
                        </a:srgbClr>
                      </a:solidFill>
                    </a:lnR>
                    <a:lnT w="19050" algn="ctr">
                      <a:solidFill>
                        <a:srgbClr val="15384A"/>
                      </a:solidFill>
                    </a:lnT>
                    <a:lnB w="19050" algn="ctr">
                      <a:solidFill>
                        <a:srgbClr val="15384A"/>
                      </a:solidFill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On-screen Show (4:3)</PresentationFormat>
  <Paragraphs>0</Paragraphs>
  <Slides>25</Slides>
  <Notes>25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Василий Регурецкий</cp:lastModifiedBy>
  <cp:revision>27</cp:revision>
  <dcterms:modified xsi:type="dcterms:W3CDTF">2026-09-07T07:35:01Z</dcterms:modified>
  <cp:category/>
  <cp:contentStatus/>
  <cp:version/>
</cp:coreProperties>
</file>